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sldIdLst>
    <p:sldId id="256" r:id="rId2"/>
    <p:sldId id="258" r:id="rId3"/>
    <p:sldId id="261" r:id="rId4"/>
    <p:sldId id="274" r:id="rId5"/>
    <p:sldId id="276" r:id="rId6"/>
    <p:sldId id="275" r:id="rId7"/>
    <p:sldId id="267" r:id="rId8"/>
    <p:sldId id="269" r:id="rId9"/>
    <p:sldId id="270" r:id="rId10"/>
    <p:sldId id="271" r:id="rId11"/>
    <p:sldId id="272" r:id="rId12"/>
    <p:sldId id="273" r:id="rId13"/>
    <p:sldId id="268" r:id="rId14"/>
    <p:sldId id="27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2F"/>
    <a:srgbClr val="00421E"/>
    <a:srgbClr val="FC5D04"/>
    <a:srgbClr val="F396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108"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D0F569-AC90-44EB-9EF4-4E5C2F5D823C}" type="datetime1">
              <a:rPr lang="en-US" smtClean="0"/>
              <a:t>1/30/2023</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169347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CD8B30-1B71-45A1-8314-D59C86F581E1}" type="datetime1">
              <a:rPr lang="en-US" smtClean="0"/>
              <a:pPr/>
              <a:t>1/30/2023</a:t>
            </a:fld>
            <a:endParaRPr lang="en-US" b="1" dirty="0"/>
          </a:p>
        </p:txBody>
      </p:sp>
      <p:sp>
        <p:nvSpPr>
          <p:cNvPr id="6" name="Footer Placeholder 5"/>
          <p:cNvSpPr>
            <a:spLocks noGrp="1"/>
          </p:cNvSpPr>
          <p:nvPr>
            <p:ph type="ftr" sz="quarter" idx="11"/>
          </p:nvPr>
        </p:nvSpPr>
        <p:spPr/>
        <p:txBody>
          <a:bodyPr/>
          <a:lstStyle/>
          <a:p>
            <a:r>
              <a:rPr lang="en-US"/>
              <a:t>Sample Footer Text</a:t>
            </a:r>
            <a:endParaRPr lang="en-US" b="1"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455149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CD8B30-1B71-45A1-8314-D59C86F581E1}" type="datetime1">
              <a:rPr lang="en-US" smtClean="0"/>
              <a:pPr/>
              <a:t>1/30/2023</a:t>
            </a:fld>
            <a:endParaRPr lang="en-US" b="1" dirty="0"/>
          </a:p>
        </p:txBody>
      </p:sp>
      <p:sp>
        <p:nvSpPr>
          <p:cNvPr id="6" name="Footer Placeholder 5"/>
          <p:cNvSpPr>
            <a:spLocks noGrp="1"/>
          </p:cNvSpPr>
          <p:nvPr>
            <p:ph type="ftr" sz="quarter" idx="11"/>
          </p:nvPr>
        </p:nvSpPr>
        <p:spPr/>
        <p:txBody>
          <a:bodyPr/>
          <a:lstStyle/>
          <a:p>
            <a:r>
              <a:rPr lang="en-US"/>
              <a:t>Sample Footer Text</a:t>
            </a:r>
            <a:endParaRPr lang="en-US" b="1"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302507265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CD8B30-1B71-45A1-8314-D59C86F581E1}" type="datetime1">
              <a:rPr lang="en-US" smtClean="0"/>
              <a:pPr/>
              <a:t>1/30/2023</a:t>
            </a:fld>
            <a:endParaRPr lang="en-US" b="1" dirty="0"/>
          </a:p>
        </p:txBody>
      </p:sp>
      <p:sp>
        <p:nvSpPr>
          <p:cNvPr id="6" name="Footer Placeholder 5"/>
          <p:cNvSpPr>
            <a:spLocks noGrp="1"/>
          </p:cNvSpPr>
          <p:nvPr>
            <p:ph type="ftr" sz="quarter" idx="11"/>
          </p:nvPr>
        </p:nvSpPr>
        <p:spPr/>
        <p:txBody>
          <a:bodyPr/>
          <a:lstStyle/>
          <a:p>
            <a:r>
              <a:rPr lang="en-US"/>
              <a:t>Sample Footer Text</a:t>
            </a:r>
            <a:endParaRPr lang="en-US" b="1"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b="1"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172792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CD8B30-1B71-45A1-8314-D59C86F581E1}" type="datetime1">
              <a:rPr lang="en-US" smtClean="0"/>
              <a:pPr/>
              <a:t>1/30/2023</a:t>
            </a:fld>
            <a:endParaRPr lang="en-US" b="1" dirty="0"/>
          </a:p>
        </p:txBody>
      </p:sp>
      <p:sp>
        <p:nvSpPr>
          <p:cNvPr id="6" name="Footer Placeholder 5"/>
          <p:cNvSpPr>
            <a:spLocks noGrp="1"/>
          </p:cNvSpPr>
          <p:nvPr>
            <p:ph type="ftr" sz="quarter" idx="11"/>
          </p:nvPr>
        </p:nvSpPr>
        <p:spPr/>
        <p:txBody>
          <a:bodyPr/>
          <a:lstStyle/>
          <a:p>
            <a:r>
              <a:rPr lang="en-US"/>
              <a:t>Sample Footer Text</a:t>
            </a:r>
            <a:endParaRPr lang="en-US" b="1"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37687188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ECD8B30-1B71-45A1-8314-D59C86F581E1}" type="datetime1">
              <a:rPr lang="en-US" smtClean="0"/>
              <a:pPr/>
              <a:t>1/30/2023</a:t>
            </a:fld>
            <a:endParaRPr lang="en-US" b="1" dirty="0"/>
          </a:p>
        </p:txBody>
      </p:sp>
      <p:sp>
        <p:nvSpPr>
          <p:cNvPr id="4" name="Footer Placeholder 3"/>
          <p:cNvSpPr>
            <a:spLocks noGrp="1"/>
          </p:cNvSpPr>
          <p:nvPr>
            <p:ph type="ftr" sz="quarter" idx="11"/>
          </p:nvPr>
        </p:nvSpPr>
        <p:spPr/>
        <p:txBody>
          <a:bodyPr/>
          <a:lstStyle/>
          <a:p>
            <a:r>
              <a:rPr lang="en-US"/>
              <a:t>Sample Footer Text</a:t>
            </a:r>
            <a:endParaRPr lang="en-US" b="1" dirty="0"/>
          </a:p>
        </p:txBody>
      </p:sp>
      <p:sp>
        <p:nvSpPr>
          <p:cNvPr id="5" name="Slide Number Placeholder 4"/>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38146686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ECD8B30-1B71-45A1-8314-D59C86F581E1}" type="datetime1">
              <a:rPr lang="en-US" smtClean="0"/>
              <a:pPr/>
              <a:t>1/30/2023</a:t>
            </a:fld>
            <a:endParaRPr lang="en-US" b="1" dirty="0"/>
          </a:p>
        </p:txBody>
      </p:sp>
      <p:sp>
        <p:nvSpPr>
          <p:cNvPr id="4" name="Footer Placeholder 3"/>
          <p:cNvSpPr>
            <a:spLocks noGrp="1"/>
          </p:cNvSpPr>
          <p:nvPr>
            <p:ph type="ftr" sz="quarter" idx="11"/>
          </p:nvPr>
        </p:nvSpPr>
        <p:spPr/>
        <p:txBody>
          <a:bodyPr/>
          <a:lstStyle/>
          <a:p>
            <a:r>
              <a:rPr lang="en-US"/>
              <a:t>Sample Footer Text</a:t>
            </a:r>
            <a:endParaRPr lang="en-US" b="1" dirty="0"/>
          </a:p>
        </p:txBody>
      </p:sp>
      <p:sp>
        <p:nvSpPr>
          <p:cNvPr id="5" name="Slide Number Placeholder 4"/>
          <p:cNvSpPr>
            <a:spLocks noGrp="1"/>
          </p:cNvSpPr>
          <p:nvPr>
            <p:ph type="sldNum" sz="quarter" idx="12"/>
          </p:nvPr>
        </p:nvSpPr>
        <p:spPr/>
        <p:txBody>
          <a:body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174863025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BA7D41-E8B7-4A0B-B861-3EC4AE88917D}" type="datetime1">
              <a:rPr lang="en-US" smtClean="0"/>
              <a:t>1/30/2023</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3802127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34823-0B19-4B4E-A643-7A3B0A3D24D6}" type="datetime1">
              <a:rPr lang="en-US" smtClean="0"/>
              <a:t>1/30/2023</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358456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D79EF-17C8-45D8-9866-DAF5723FC604}" type="datetime1">
              <a:rPr lang="en-US" smtClean="0"/>
              <a:t>1/30/2023</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413659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FC2ADC-3680-4013-A757-E4663495DB98}" type="datetime1">
              <a:rPr lang="en-US" smtClean="0"/>
              <a:t>1/30/2023</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62111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1BA94-5DCA-4F19-960F-0FB2BD5EE85A}" type="datetime1">
              <a:rPr lang="en-US" smtClean="0"/>
              <a:t>1/30/2023</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350331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BED947-38D9-44AC-8B89-E79758333B77}" type="datetime1">
              <a:rPr lang="en-US" smtClean="0"/>
              <a:t>1/30/2023</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120494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1E23F-BD3C-4F23-B116-2B758120C8AC}" type="datetime1">
              <a:rPr lang="en-US" smtClean="0"/>
              <a:t>1/30/2023</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416743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CFAA9-6D59-4D98-869E-ACBDB83B2CA4}" type="datetime1">
              <a:rPr lang="en-US" smtClean="0"/>
              <a:t>1/30/2023</a:t>
            </a:fld>
            <a:endParaRPr lang="en-US"/>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54333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410804-27E3-430A-BB42-B831260DE39A}" type="datetime1">
              <a:rPr lang="en-US" smtClean="0"/>
              <a:t>1/30/2023</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131805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22DE3-3D1A-4D53-B9A6-6C7463B8C992}" type="datetime1">
              <a:rPr lang="en-US" smtClean="0"/>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00808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19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ECD8B30-1B71-45A1-8314-D59C86F581E1}" type="datetime1">
              <a:rPr lang="en-US" smtClean="0"/>
              <a:pPr/>
              <a:t>1/30/2023</a:t>
            </a:fld>
            <a:endParaRPr lang="en-US" b="1"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Sample Footer Text</a:t>
            </a:r>
            <a:endParaRPr lang="en-US" b="1"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3914009245"/>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en.wikipedia.org/wiki/Pierre_Bourdie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F6A3-C651-4653-AE7E-4D3F9429BECA}"/>
              </a:ext>
            </a:extLst>
          </p:cNvPr>
          <p:cNvSpPr>
            <a:spLocks noGrp="1"/>
          </p:cNvSpPr>
          <p:nvPr>
            <p:ph type="ctrTitle"/>
          </p:nvPr>
        </p:nvSpPr>
        <p:spPr>
          <a:xfrm>
            <a:off x="1" y="814281"/>
            <a:ext cx="2057399" cy="2614720"/>
          </a:xfrm>
        </p:spPr>
        <p:txBody>
          <a:bodyPr anchor="ctr">
            <a:normAutofit/>
          </a:bodyPr>
          <a:lstStyle/>
          <a:p>
            <a:br>
              <a:rPr lang="en-US" sz="3600" dirty="0">
                <a:solidFill>
                  <a:srgbClr val="002060"/>
                </a:solidFill>
              </a:rPr>
            </a:br>
            <a:br>
              <a:rPr lang="en-US" sz="3600" dirty="0">
                <a:solidFill>
                  <a:srgbClr val="002060"/>
                </a:solidFill>
              </a:rPr>
            </a:br>
            <a:r>
              <a:rPr lang="en-US" sz="3600" dirty="0">
                <a:solidFill>
                  <a:srgbClr val="002060"/>
                </a:solidFill>
              </a:rPr>
              <a:t>day two</a:t>
            </a:r>
          </a:p>
        </p:txBody>
      </p:sp>
      <p:sp>
        <p:nvSpPr>
          <p:cNvPr id="3" name="Subtitle 2">
            <a:extLst>
              <a:ext uri="{FF2B5EF4-FFF2-40B4-BE49-F238E27FC236}">
                <a16:creationId xmlns:a16="http://schemas.microsoft.com/office/drawing/2014/main" id="{0C91F0A2-B9BB-43CE-8332-A763153245E8}"/>
              </a:ext>
            </a:extLst>
          </p:cNvPr>
          <p:cNvSpPr>
            <a:spLocks noGrp="1"/>
          </p:cNvSpPr>
          <p:nvPr>
            <p:ph type="subTitle" idx="1"/>
          </p:nvPr>
        </p:nvSpPr>
        <p:spPr>
          <a:xfrm>
            <a:off x="-88851" y="3108241"/>
            <a:ext cx="2385737" cy="1640079"/>
          </a:xfrm>
        </p:spPr>
        <p:txBody>
          <a:bodyPr>
            <a:normAutofit/>
          </a:bodyPr>
          <a:lstStyle/>
          <a:p>
            <a:r>
              <a:rPr lang="en-US" sz="1600" dirty="0">
                <a:solidFill>
                  <a:srgbClr val="002060"/>
                </a:solidFill>
              </a:rPr>
              <a:t>ENG 4420</a:t>
            </a:r>
          </a:p>
          <a:p>
            <a:r>
              <a:rPr lang="en-US" sz="1600" dirty="0">
                <a:solidFill>
                  <a:srgbClr val="002060"/>
                </a:solidFill>
              </a:rPr>
              <a:t>20</a:t>
            </a:r>
            <a:r>
              <a:rPr lang="en-US" sz="1600" baseline="30000" dirty="0">
                <a:solidFill>
                  <a:srgbClr val="002060"/>
                </a:solidFill>
              </a:rPr>
              <a:t>TH</a:t>
            </a:r>
            <a:r>
              <a:rPr lang="en-US" sz="1600" dirty="0">
                <a:solidFill>
                  <a:srgbClr val="002060"/>
                </a:solidFill>
              </a:rPr>
              <a:t> CENTURY BRITISH (&amp; IRISH) LITERATURE</a:t>
            </a:r>
          </a:p>
          <a:p>
            <a:r>
              <a:rPr lang="en-US" sz="1600" dirty="0">
                <a:solidFill>
                  <a:srgbClr val="002060"/>
                </a:solidFill>
              </a:rPr>
              <a:t>MARY </a:t>
            </a:r>
            <a:r>
              <a:rPr lang="en-US" sz="1600" dirty="0" err="1">
                <a:solidFill>
                  <a:srgbClr val="002060"/>
                </a:solidFill>
              </a:rPr>
              <a:t>McGLYNN</a:t>
            </a:r>
            <a:endParaRPr lang="en-US" sz="1600" dirty="0">
              <a:solidFill>
                <a:srgbClr val="002060"/>
              </a:solidFill>
            </a:endParaRPr>
          </a:p>
          <a:p>
            <a:endParaRPr lang="en-US" sz="1600" dirty="0">
              <a:solidFill>
                <a:srgbClr val="002060"/>
              </a:solidFill>
            </a:endParaRPr>
          </a:p>
        </p:txBody>
      </p:sp>
      <p:pic>
        <p:nvPicPr>
          <p:cNvPr id="1028" name="Picture 4" descr="https://blogs.baruch.cuny.edu/20thcenturybritlit/files/2012/08/cropped-baskervilles-strand-poster-1024x467.jpg">
            <a:extLst>
              <a:ext uri="{FF2B5EF4-FFF2-40B4-BE49-F238E27FC236}">
                <a16:creationId xmlns:a16="http://schemas.microsoft.com/office/drawing/2014/main" id="{3F75BEFD-D5DE-46EC-AC1C-B6269355C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227" y="1204912"/>
            <a:ext cx="975360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305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8F84-50EB-4985-A371-309CB1AA4088}"/>
              </a:ext>
            </a:extLst>
          </p:cNvPr>
          <p:cNvSpPr>
            <a:spLocks noGrp="1"/>
          </p:cNvSpPr>
          <p:nvPr>
            <p:ph type="title"/>
          </p:nvPr>
        </p:nvSpPr>
        <p:spPr>
          <a:xfrm>
            <a:off x="913795" y="416653"/>
            <a:ext cx="10353762" cy="970450"/>
          </a:xfrm>
        </p:spPr>
        <p:txBody>
          <a:bodyPr/>
          <a:lstStyle/>
          <a:p>
            <a:r>
              <a:rPr lang="en-US" dirty="0">
                <a:solidFill>
                  <a:srgbClr val="0070C0"/>
                </a:solidFill>
                <a:effectLst>
                  <a:outerShdw blurRad="9525" dist="25400" dir="14640000" algn="tl" rotWithShape="0">
                    <a:schemeClr val="bg1">
                      <a:alpha val="55000"/>
                    </a:schemeClr>
                  </a:outerShdw>
                </a:effectLst>
              </a:rPr>
              <a:t>CHAT GPT</a:t>
            </a:r>
            <a:endParaRPr lang="en-US" dirty="0"/>
          </a:p>
        </p:txBody>
      </p:sp>
      <p:sp>
        <p:nvSpPr>
          <p:cNvPr id="8" name="Content Placeholder 7">
            <a:extLst>
              <a:ext uri="{FF2B5EF4-FFF2-40B4-BE49-F238E27FC236}">
                <a16:creationId xmlns:a16="http://schemas.microsoft.com/office/drawing/2014/main" id="{41B56A91-2ACF-4FFE-96D8-CEC3F9A5DF42}"/>
              </a:ext>
            </a:extLst>
          </p:cNvPr>
          <p:cNvSpPr>
            <a:spLocks noGrp="1"/>
          </p:cNvSpPr>
          <p:nvPr>
            <p:ph idx="1"/>
          </p:nvPr>
        </p:nvSpPr>
        <p:spPr/>
        <p:txBody>
          <a:bodyPr>
            <a:normAutofit fontScale="85000" lnSpcReduction="20000"/>
          </a:bodyPr>
          <a:lstStyle/>
          <a:p>
            <a:endParaRPr lang="en-US" dirty="0">
              <a:effectLst/>
            </a:endParaRPr>
          </a:p>
          <a:p>
            <a:endParaRPr lang="en-US" dirty="0">
              <a:solidFill>
                <a:srgbClr val="0070C0"/>
              </a:solidFill>
              <a:effectLst/>
            </a:endParaRPr>
          </a:p>
          <a:p>
            <a:r>
              <a:rPr lang="en-US" dirty="0">
                <a:solidFill>
                  <a:srgbClr val="0070C0"/>
                </a:solidFill>
                <a:effectLst/>
              </a:rPr>
              <a:t>In the opening chapter of "The Hound of the Baskervilles," Watson describes Holmes as "cold and precise," but acknowledges his friend's great intellect and keen powers of observation. The two have a professional relationship and Watson is often in awe of Holmes' deductive abilities.</a:t>
            </a:r>
          </a:p>
          <a:p>
            <a:r>
              <a:rPr lang="en-US" dirty="0">
                <a:solidFill>
                  <a:srgbClr val="0070C0"/>
                </a:solidFill>
                <a:effectLst/>
              </a:rPr>
              <a:t>In the opening chapter of "The Hound of the Baskervilles," Watson describes their relationship as that of close friends and colleagues. Watson is staying with Holmes as he recuperates from an illness and they discuss the case of the Baskervilles together.</a:t>
            </a:r>
          </a:p>
          <a:p>
            <a:r>
              <a:rPr lang="en-US" dirty="0">
                <a:solidFill>
                  <a:srgbClr val="0070C0"/>
                </a:solidFill>
                <a:effectLst/>
              </a:rPr>
              <a:t>In the opening chapter of Hound of the Baskervilles, Watson and Holmes are portrayed as close friends and colleagues, with Watson frequently consulting with Holmes on various cases. They work together professionally and share a mutual respect for each other's abilities.</a:t>
            </a:r>
          </a:p>
          <a:p>
            <a:r>
              <a:rPr lang="en-US" dirty="0">
                <a:solidFill>
                  <a:srgbClr val="0070C0"/>
                </a:solidFill>
                <a:effectLst/>
              </a:rPr>
              <a:t>In the opening chapter of "The Hound of the Baskervilles," the relationship between Watson and Holmes is one of close friendship and professional respect. Watson is portrayed as Holmes's loyal and trustworthy companion, and Holmes is depicted as a brilliant detective who values Watson's medical expertise. The two work well together as a team, with Watson providing practical support and Holmes using his deductive skills to solve the mystery.</a:t>
            </a:r>
            <a:endParaRPr lang="en-US" dirty="0">
              <a:solidFill>
                <a:srgbClr val="0070C0"/>
              </a:solidFill>
            </a:endParaRPr>
          </a:p>
        </p:txBody>
      </p:sp>
    </p:spTree>
    <p:extLst>
      <p:ext uri="{BB962C8B-B14F-4D97-AF65-F5344CB8AC3E}">
        <p14:creationId xmlns:p14="http://schemas.microsoft.com/office/powerpoint/2010/main" val="147217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14DB2-1887-4A8D-96AD-DAF223858D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7CDA85-9E22-44DE-BC25-B7397651F00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53B35FF-EB39-4A5D-823C-30E8CD325D40}"/>
              </a:ext>
            </a:extLst>
          </p:cNvPr>
          <p:cNvPicPr>
            <a:picLocks noChangeAspect="1"/>
          </p:cNvPicPr>
          <p:nvPr/>
        </p:nvPicPr>
        <p:blipFill>
          <a:blip r:embed="rId2"/>
          <a:stretch>
            <a:fillRect/>
          </a:stretch>
        </p:blipFill>
        <p:spPr>
          <a:xfrm>
            <a:off x="0" y="166163"/>
            <a:ext cx="12192000" cy="6525674"/>
          </a:xfrm>
          <a:prstGeom prst="rect">
            <a:avLst/>
          </a:prstGeom>
        </p:spPr>
      </p:pic>
    </p:spTree>
    <p:extLst>
      <p:ext uri="{BB962C8B-B14F-4D97-AF65-F5344CB8AC3E}">
        <p14:creationId xmlns:p14="http://schemas.microsoft.com/office/powerpoint/2010/main" val="395321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AD3C-9EB2-49DE-8E80-1E9EC0A466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0E3EAE-BF22-4644-987A-3E018E1346D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8332B11-3155-4567-BBA7-112058083D56}"/>
              </a:ext>
            </a:extLst>
          </p:cNvPr>
          <p:cNvPicPr>
            <a:picLocks noChangeAspect="1"/>
          </p:cNvPicPr>
          <p:nvPr/>
        </p:nvPicPr>
        <p:blipFill>
          <a:blip r:embed="rId2"/>
          <a:stretch>
            <a:fillRect/>
          </a:stretch>
        </p:blipFill>
        <p:spPr>
          <a:xfrm>
            <a:off x="0" y="166163"/>
            <a:ext cx="12192000" cy="6525674"/>
          </a:xfrm>
          <a:prstGeom prst="rect">
            <a:avLst/>
          </a:prstGeom>
        </p:spPr>
      </p:pic>
    </p:spTree>
    <p:extLst>
      <p:ext uri="{BB962C8B-B14F-4D97-AF65-F5344CB8AC3E}">
        <p14:creationId xmlns:p14="http://schemas.microsoft.com/office/powerpoint/2010/main" val="1595532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F42D-2D76-4E06-8BAA-904473729295}"/>
              </a:ext>
            </a:extLst>
          </p:cNvPr>
          <p:cNvSpPr>
            <a:spLocks noGrp="1"/>
          </p:cNvSpPr>
          <p:nvPr>
            <p:ph type="title"/>
          </p:nvPr>
        </p:nvSpPr>
        <p:spPr/>
        <p:txBody>
          <a:bodyPr/>
          <a:lstStyle/>
          <a:p>
            <a:r>
              <a:rPr lang="en-US" dirty="0">
                <a:solidFill>
                  <a:srgbClr val="0070C0"/>
                </a:solidFill>
              </a:rPr>
              <a:t>TODAY’S TAKEAWAY</a:t>
            </a:r>
          </a:p>
        </p:txBody>
      </p:sp>
      <p:sp>
        <p:nvSpPr>
          <p:cNvPr id="3" name="Content Placeholder 2">
            <a:extLst>
              <a:ext uri="{FF2B5EF4-FFF2-40B4-BE49-F238E27FC236}">
                <a16:creationId xmlns:a16="http://schemas.microsoft.com/office/drawing/2014/main" id="{412AD02F-8671-4F2B-B684-F9F88DF234DC}"/>
              </a:ext>
            </a:extLst>
          </p:cNvPr>
          <p:cNvSpPr>
            <a:spLocks noGrp="1"/>
          </p:cNvSpPr>
          <p:nvPr>
            <p:ph idx="1"/>
          </p:nvPr>
        </p:nvSpPr>
        <p:spPr>
          <a:xfrm>
            <a:off x="913795" y="2258925"/>
            <a:ext cx="10353762" cy="4058751"/>
          </a:xfrm>
        </p:spPr>
        <p:txBody>
          <a:bodyPr>
            <a:normAutofit fontScale="85000" lnSpcReduction="20000"/>
          </a:bodyPr>
          <a:lstStyle/>
          <a:p>
            <a:pPr marL="36900" indent="0">
              <a:lnSpc>
                <a:spcPct val="200000"/>
              </a:lnSpc>
              <a:buNone/>
            </a:pPr>
            <a:r>
              <a:rPr lang="en-US" sz="3200" dirty="0">
                <a:solidFill>
                  <a:srgbClr val="0070C0"/>
                </a:solidFill>
                <a:effectLst/>
              </a:rPr>
              <a:t>GOAL: British attachment to the past (animal origins, passions, class system) is in tension with and ultimately seems to overshadow the uneasy relationship with modernity (reason, logic, earned/new money). To be a gentleman is less about wealth and lineage than mind and character. Order becomes embodied via conformity.</a:t>
            </a:r>
            <a:endParaRPr lang="en-US" sz="2800" dirty="0">
              <a:solidFill>
                <a:srgbClr val="0070C0"/>
              </a:solidFill>
            </a:endParaRPr>
          </a:p>
          <a:p>
            <a:pPr marL="36900" indent="0">
              <a:buNone/>
            </a:pPr>
            <a:endParaRPr lang="en-US" sz="2800" dirty="0">
              <a:solidFill>
                <a:srgbClr val="0070C0"/>
              </a:solidFill>
            </a:endParaRPr>
          </a:p>
        </p:txBody>
      </p:sp>
    </p:spTree>
    <p:extLst>
      <p:ext uri="{BB962C8B-B14F-4D97-AF65-F5344CB8AC3E}">
        <p14:creationId xmlns:p14="http://schemas.microsoft.com/office/powerpoint/2010/main" val="254068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F42D-2D76-4E06-8BAA-904473729295}"/>
              </a:ext>
            </a:extLst>
          </p:cNvPr>
          <p:cNvSpPr>
            <a:spLocks noGrp="1"/>
          </p:cNvSpPr>
          <p:nvPr>
            <p:ph type="title"/>
          </p:nvPr>
        </p:nvSpPr>
        <p:spPr/>
        <p:txBody>
          <a:bodyPr/>
          <a:lstStyle/>
          <a:p>
            <a:r>
              <a:rPr lang="en-US" dirty="0">
                <a:solidFill>
                  <a:srgbClr val="0070C0"/>
                </a:solidFill>
              </a:rPr>
              <a:t>NEXT ASSIGNMENT</a:t>
            </a:r>
          </a:p>
        </p:txBody>
      </p:sp>
      <p:sp>
        <p:nvSpPr>
          <p:cNvPr id="3" name="Content Placeholder 2">
            <a:extLst>
              <a:ext uri="{FF2B5EF4-FFF2-40B4-BE49-F238E27FC236}">
                <a16:creationId xmlns:a16="http://schemas.microsoft.com/office/drawing/2014/main" id="{412AD02F-8671-4F2B-B684-F9F88DF234DC}"/>
              </a:ext>
            </a:extLst>
          </p:cNvPr>
          <p:cNvSpPr>
            <a:spLocks noGrp="1"/>
          </p:cNvSpPr>
          <p:nvPr>
            <p:ph idx="1"/>
          </p:nvPr>
        </p:nvSpPr>
        <p:spPr>
          <a:xfrm>
            <a:off x="913795" y="2258925"/>
            <a:ext cx="10353762" cy="4058751"/>
          </a:xfrm>
        </p:spPr>
        <p:txBody>
          <a:bodyPr>
            <a:normAutofit/>
          </a:bodyPr>
          <a:lstStyle/>
          <a:p>
            <a:pPr>
              <a:lnSpc>
                <a:spcPct val="200000"/>
              </a:lnSpc>
            </a:pPr>
            <a:r>
              <a:rPr lang="en-US" sz="3200" dirty="0">
                <a:solidFill>
                  <a:srgbClr val="0070C0"/>
                </a:solidFill>
                <a:effectLst/>
              </a:rPr>
              <a:t>Submit </a:t>
            </a:r>
            <a:r>
              <a:rPr lang="en-US" sz="3200" dirty="0" err="1">
                <a:solidFill>
                  <a:srgbClr val="0070C0"/>
                </a:solidFill>
                <a:effectLst/>
              </a:rPr>
              <a:t>freewrite</a:t>
            </a:r>
            <a:r>
              <a:rPr lang="en-US" sz="3200" dirty="0">
                <a:solidFill>
                  <a:srgbClr val="0070C0"/>
                </a:solidFill>
                <a:effectLst/>
              </a:rPr>
              <a:t>!</a:t>
            </a:r>
          </a:p>
          <a:p>
            <a:pPr>
              <a:lnSpc>
                <a:spcPct val="200000"/>
              </a:lnSpc>
            </a:pPr>
            <a:r>
              <a:rPr lang="en-US" sz="3200" i="1" dirty="0">
                <a:solidFill>
                  <a:srgbClr val="0070C0"/>
                </a:solidFill>
                <a:effectLst/>
              </a:rPr>
              <a:t>The Hound of the Baskervilles</a:t>
            </a:r>
            <a:r>
              <a:rPr lang="en-US" sz="3200" dirty="0">
                <a:solidFill>
                  <a:srgbClr val="0070C0"/>
                </a:solidFill>
                <a:effectLst/>
              </a:rPr>
              <a:t>: finish the novel</a:t>
            </a:r>
          </a:p>
          <a:p>
            <a:pPr>
              <a:lnSpc>
                <a:spcPct val="200000"/>
              </a:lnSpc>
            </a:pPr>
            <a:r>
              <a:rPr lang="en-US" sz="3200" dirty="0">
                <a:solidFill>
                  <a:srgbClr val="0070C0"/>
                </a:solidFill>
                <a:effectLst/>
              </a:rPr>
              <a:t>I’m still interested in your thoughts on participation</a:t>
            </a:r>
          </a:p>
          <a:p>
            <a:endParaRPr lang="en-US" sz="2800" dirty="0">
              <a:solidFill>
                <a:srgbClr val="0070C0"/>
              </a:solidFill>
            </a:endParaRPr>
          </a:p>
          <a:p>
            <a:pPr marL="36900" indent="0">
              <a:buNone/>
            </a:pPr>
            <a:endParaRPr lang="en-US" sz="2800" dirty="0">
              <a:solidFill>
                <a:srgbClr val="0070C0"/>
              </a:solidFill>
            </a:endParaRPr>
          </a:p>
        </p:txBody>
      </p:sp>
    </p:spTree>
    <p:extLst>
      <p:ext uri="{BB962C8B-B14F-4D97-AF65-F5344CB8AC3E}">
        <p14:creationId xmlns:p14="http://schemas.microsoft.com/office/powerpoint/2010/main" val="182646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20CC-F5E1-46A4-9809-42E196042510}"/>
              </a:ext>
            </a:extLst>
          </p:cNvPr>
          <p:cNvSpPr>
            <a:spLocks noGrp="1"/>
          </p:cNvSpPr>
          <p:nvPr>
            <p:ph type="title"/>
          </p:nvPr>
        </p:nvSpPr>
        <p:spPr/>
        <p:txBody>
          <a:bodyPr/>
          <a:lstStyle/>
          <a:p>
            <a:r>
              <a:rPr lang="en-US" dirty="0">
                <a:solidFill>
                  <a:srgbClr val="0070C0"/>
                </a:solidFill>
                <a:effectLst>
                  <a:outerShdw blurRad="9525" dist="25400" dir="14640000" algn="tl" rotWithShape="0">
                    <a:schemeClr val="bg1">
                      <a:alpha val="55000"/>
                    </a:schemeClr>
                  </a:outerShdw>
                </a:effectLst>
              </a:rPr>
              <a:t>TODAY’S GOALS</a:t>
            </a:r>
          </a:p>
        </p:txBody>
      </p:sp>
      <p:sp>
        <p:nvSpPr>
          <p:cNvPr id="3" name="Content Placeholder 2">
            <a:extLst>
              <a:ext uri="{FF2B5EF4-FFF2-40B4-BE49-F238E27FC236}">
                <a16:creationId xmlns:a16="http://schemas.microsoft.com/office/drawing/2014/main" id="{7D7BFC7B-6BDA-471B-8CB5-1DAB9562E782}"/>
              </a:ext>
            </a:extLst>
          </p:cNvPr>
          <p:cNvSpPr>
            <a:spLocks noGrp="1"/>
          </p:cNvSpPr>
          <p:nvPr>
            <p:ph idx="1"/>
          </p:nvPr>
        </p:nvSpPr>
        <p:spPr>
          <a:xfrm>
            <a:off x="838200" y="1681018"/>
            <a:ext cx="10515600" cy="4876800"/>
          </a:xfrm>
        </p:spPr>
        <p:txBody>
          <a:bodyPr>
            <a:normAutofit fontScale="92500" lnSpcReduction="10000"/>
          </a:bodyPr>
          <a:lstStyle/>
          <a:p>
            <a:pPr>
              <a:lnSpc>
                <a:spcPct val="120000"/>
              </a:lnSpc>
            </a:pPr>
            <a:r>
              <a:rPr lang="en-US" sz="2400" b="0" i="0" dirty="0">
                <a:solidFill>
                  <a:srgbClr val="0070C0"/>
                </a:solidFill>
                <a:effectLst/>
              </a:rPr>
              <a:t>Develop participation conversation</a:t>
            </a:r>
          </a:p>
          <a:p>
            <a:pPr>
              <a:lnSpc>
                <a:spcPct val="120000"/>
              </a:lnSpc>
            </a:pPr>
            <a:r>
              <a:rPr lang="en-US" sz="2400" dirty="0">
                <a:solidFill>
                  <a:srgbClr val="0070C0"/>
                </a:solidFill>
                <a:effectLst/>
              </a:rPr>
              <a:t>Course method</a:t>
            </a:r>
          </a:p>
          <a:p>
            <a:pPr lvl="1">
              <a:lnSpc>
                <a:spcPct val="120000"/>
              </a:lnSpc>
            </a:pPr>
            <a:r>
              <a:rPr lang="en-US" sz="2200" b="0" i="0" dirty="0">
                <a:solidFill>
                  <a:srgbClr val="0070C0"/>
                </a:solidFill>
                <a:effectLst/>
              </a:rPr>
              <a:t>Blend of close textual analysis and historicist attention to context</a:t>
            </a:r>
          </a:p>
          <a:p>
            <a:pPr lvl="1">
              <a:lnSpc>
                <a:spcPct val="120000"/>
              </a:lnSpc>
            </a:pPr>
            <a:r>
              <a:rPr lang="en-US" sz="2200" dirty="0">
                <a:solidFill>
                  <a:srgbClr val="0070C0"/>
                </a:solidFill>
                <a:effectLst/>
              </a:rPr>
              <a:t>mechanics and context together tell us why it matters</a:t>
            </a:r>
            <a:endParaRPr lang="en-US" sz="2200" b="0" i="0" dirty="0">
              <a:solidFill>
                <a:srgbClr val="0070C0"/>
              </a:solidFill>
              <a:effectLst/>
            </a:endParaRPr>
          </a:p>
          <a:p>
            <a:pPr>
              <a:lnSpc>
                <a:spcPct val="120000"/>
              </a:lnSpc>
            </a:pPr>
            <a:r>
              <a:rPr lang="en-US" sz="2400" dirty="0">
                <a:solidFill>
                  <a:srgbClr val="0070C0"/>
                </a:solidFill>
                <a:effectLst/>
              </a:rPr>
              <a:t>Course thesis statement</a:t>
            </a:r>
          </a:p>
          <a:p>
            <a:pPr lvl="1">
              <a:lnSpc>
                <a:spcPct val="120000"/>
              </a:lnSpc>
            </a:pPr>
            <a:r>
              <a:rPr lang="en-US" sz="2200" dirty="0">
                <a:solidFill>
                  <a:srgbClr val="0070C0"/>
                </a:solidFill>
                <a:effectLst/>
              </a:rPr>
              <a:t>Class stratification is not just maintained but firmed up by the </a:t>
            </a:r>
            <a:r>
              <a:rPr lang="en-US" sz="2200" dirty="0" err="1">
                <a:solidFill>
                  <a:srgbClr val="0070C0"/>
                </a:solidFill>
                <a:effectLst/>
              </a:rPr>
              <a:t>rhetorics</a:t>
            </a:r>
            <a:r>
              <a:rPr lang="en-US" sz="2200" dirty="0">
                <a:solidFill>
                  <a:srgbClr val="0070C0"/>
                </a:solidFill>
                <a:effectLst/>
              </a:rPr>
              <a:t> of meritocracy and equality of opportunity that emerge from a late-Victorian social Darwinism and flourish as neoliberalism develops midcentury, culminating in Thatcherism’s T.I.N.A.</a:t>
            </a:r>
          </a:p>
          <a:p>
            <a:pPr>
              <a:lnSpc>
                <a:spcPct val="120000"/>
              </a:lnSpc>
            </a:pPr>
            <a:r>
              <a:rPr lang="en-US" sz="2400" b="0" i="0" dirty="0">
                <a:solidFill>
                  <a:srgbClr val="0070C0"/>
                </a:solidFill>
                <a:effectLst/>
              </a:rPr>
              <a:t>Baseline </a:t>
            </a:r>
            <a:r>
              <a:rPr lang="en-US" sz="2400" b="0" i="0" dirty="0" err="1">
                <a:solidFill>
                  <a:srgbClr val="0070C0"/>
                </a:solidFill>
                <a:effectLst/>
              </a:rPr>
              <a:t>freewrite</a:t>
            </a:r>
            <a:endParaRPr lang="en-US" sz="2400" b="0" i="0" dirty="0">
              <a:solidFill>
                <a:srgbClr val="0070C0"/>
              </a:solidFill>
              <a:effectLst/>
            </a:endParaRPr>
          </a:p>
          <a:p>
            <a:pPr>
              <a:lnSpc>
                <a:spcPct val="120000"/>
              </a:lnSpc>
            </a:pPr>
            <a:r>
              <a:rPr lang="en-US" sz="2400" b="0" i="0" dirty="0">
                <a:solidFill>
                  <a:srgbClr val="0070C0"/>
                </a:solidFill>
                <a:effectLst/>
              </a:rPr>
              <a:t>Discussion of chapters 1-4</a:t>
            </a:r>
          </a:p>
          <a:p>
            <a:pPr marL="0" indent="0">
              <a:buNone/>
            </a:pPr>
            <a:endParaRPr lang="en-US" sz="1800" dirty="0">
              <a:solidFill>
                <a:srgbClr val="0070C0"/>
              </a:solidFill>
            </a:endParaRPr>
          </a:p>
        </p:txBody>
      </p:sp>
    </p:spTree>
    <p:extLst>
      <p:ext uri="{BB962C8B-B14F-4D97-AF65-F5344CB8AC3E}">
        <p14:creationId xmlns:p14="http://schemas.microsoft.com/office/powerpoint/2010/main" val="277199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6C17-790F-4D6D-84F0-2B7E40117C61}"/>
              </a:ext>
            </a:extLst>
          </p:cNvPr>
          <p:cNvSpPr>
            <a:spLocks noGrp="1"/>
          </p:cNvSpPr>
          <p:nvPr>
            <p:ph type="title"/>
          </p:nvPr>
        </p:nvSpPr>
        <p:spPr/>
        <p:txBody>
          <a:bodyPr/>
          <a:lstStyle/>
          <a:p>
            <a:r>
              <a:rPr lang="en-US" dirty="0">
                <a:solidFill>
                  <a:srgbClr val="0070C0"/>
                </a:solidFill>
              </a:rPr>
              <a:t>PARTICIPATION</a:t>
            </a:r>
          </a:p>
        </p:txBody>
      </p:sp>
      <p:sp>
        <p:nvSpPr>
          <p:cNvPr id="3" name="Content Placeholder 2">
            <a:extLst>
              <a:ext uri="{FF2B5EF4-FFF2-40B4-BE49-F238E27FC236}">
                <a16:creationId xmlns:a16="http://schemas.microsoft.com/office/drawing/2014/main" id="{5DE6B19C-C64F-4624-A7BD-74CC2A18DC6E}"/>
              </a:ext>
            </a:extLst>
          </p:cNvPr>
          <p:cNvSpPr>
            <a:spLocks noGrp="1"/>
          </p:cNvSpPr>
          <p:nvPr>
            <p:ph idx="1"/>
          </p:nvPr>
        </p:nvSpPr>
        <p:spPr/>
        <p:txBody>
          <a:bodyPr>
            <a:normAutofit fontScale="92500" lnSpcReduction="20000"/>
          </a:bodyPr>
          <a:lstStyle/>
          <a:p>
            <a:pPr marL="0" indent="0">
              <a:buNone/>
            </a:pPr>
            <a:r>
              <a:rPr lang="en-US" dirty="0">
                <a:solidFill>
                  <a:srgbClr val="0070C0"/>
                </a:solidFill>
              </a:rPr>
              <a:t>“you can always learn something from active participants”</a:t>
            </a:r>
          </a:p>
          <a:p>
            <a:pPr marL="0" indent="0">
              <a:buNone/>
            </a:pPr>
            <a:r>
              <a:rPr lang="en-US" dirty="0">
                <a:solidFill>
                  <a:srgbClr val="0070C0"/>
                </a:solidFill>
              </a:rPr>
              <a:t>"discussion helps to interpret information"</a:t>
            </a:r>
          </a:p>
          <a:p>
            <a:pPr marL="0" indent="0">
              <a:buNone/>
            </a:pPr>
            <a:r>
              <a:rPr lang="en-US" dirty="0">
                <a:solidFill>
                  <a:srgbClr val="0070C0"/>
                </a:solidFill>
              </a:rPr>
              <a:t>"I like hearing what other people have to say"</a:t>
            </a:r>
          </a:p>
          <a:p>
            <a:pPr marL="0" indent="0">
              <a:buNone/>
            </a:pPr>
            <a:r>
              <a:rPr lang="en-US" dirty="0">
                <a:solidFill>
                  <a:srgbClr val="0070C0"/>
                </a:solidFill>
              </a:rPr>
              <a:t>"I get very anxious"</a:t>
            </a:r>
          </a:p>
          <a:p>
            <a:pPr marL="0" indent="0">
              <a:buNone/>
            </a:pPr>
            <a:r>
              <a:rPr lang="en-US" dirty="0">
                <a:solidFill>
                  <a:srgbClr val="0070C0"/>
                </a:solidFill>
              </a:rPr>
              <a:t>"I don't want everyone to think I'm stupid"</a:t>
            </a:r>
          </a:p>
          <a:p>
            <a:pPr marL="0" indent="0">
              <a:buNone/>
            </a:pPr>
            <a:r>
              <a:rPr lang="en-US" dirty="0">
                <a:solidFill>
                  <a:srgbClr val="0070C0"/>
                </a:solidFill>
              </a:rPr>
              <a:t>"The pandemic ironically made me more open and aware that speaking could be my strong side"</a:t>
            </a:r>
          </a:p>
          <a:p>
            <a:pPr marL="0" indent="0">
              <a:buNone/>
            </a:pPr>
            <a:r>
              <a:rPr lang="en-US" dirty="0">
                <a:solidFill>
                  <a:srgbClr val="0070C0"/>
                </a:solidFill>
              </a:rPr>
              <a:t>"I'm more of a writer and do not do well under pressure"</a:t>
            </a:r>
          </a:p>
          <a:p>
            <a:pPr marL="0" indent="0">
              <a:buNone/>
            </a:pPr>
            <a:r>
              <a:rPr lang="en-US" dirty="0">
                <a:solidFill>
                  <a:srgbClr val="0070C0"/>
                </a:solidFill>
              </a:rPr>
              <a:t>"By the time I build up courage, someone has already presented my thoughts"</a:t>
            </a:r>
          </a:p>
          <a:p>
            <a:pPr marL="0" indent="0">
              <a:buNone/>
            </a:pPr>
            <a:r>
              <a:rPr lang="en-US" dirty="0">
                <a:solidFill>
                  <a:srgbClr val="0070C0"/>
                </a:solidFill>
              </a:rPr>
              <a:t>"Participation based courses tend to be more engaging which leads to more interactive listening"</a:t>
            </a:r>
          </a:p>
          <a:p>
            <a:pPr marL="0" indent="0">
              <a:buNone/>
            </a:pPr>
            <a:endParaRPr lang="en-US" dirty="0">
              <a:solidFill>
                <a:srgbClr val="0070C0"/>
              </a:solidFill>
            </a:endParaRPr>
          </a:p>
          <a:p>
            <a:pPr marL="0" indent="0">
              <a:buNone/>
            </a:pPr>
            <a:r>
              <a:rPr lang="en-US" dirty="0">
                <a:solidFill>
                  <a:srgbClr val="0070C0"/>
                </a:solidFill>
              </a:rPr>
              <a:t>Google doc: CRICKETS.</a:t>
            </a:r>
          </a:p>
          <a:p>
            <a:pPr marL="0" indent="0">
              <a:buNone/>
            </a:pPr>
            <a:endParaRPr lang="en-US" dirty="0">
              <a:solidFill>
                <a:srgbClr val="0070C0"/>
              </a:solidFill>
            </a:endParaRPr>
          </a:p>
        </p:txBody>
      </p:sp>
      <p:sp>
        <p:nvSpPr>
          <p:cNvPr id="6" name="TextBox 5">
            <a:extLst>
              <a:ext uri="{FF2B5EF4-FFF2-40B4-BE49-F238E27FC236}">
                <a16:creationId xmlns:a16="http://schemas.microsoft.com/office/drawing/2014/main" id="{4D994036-2DDD-4BC4-90D9-5FB1D2E5B652}"/>
              </a:ext>
            </a:extLst>
          </p:cNvPr>
          <p:cNvSpPr txBox="1"/>
          <p:nvPr/>
        </p:nvSpPr>
        <p:spPr>
          <a:xfrm>
            <a:off x="7055588" y="5582846"/>
            <a:ext cx="4298212" cy="307777"/>
          </a:xfrm>
          <a:prstGeom prst="rect">
            <a:avLst/>
          </a:prstGeom>
          <a:noFill/>
        </p:spPr>
        <p:txBody>
          <a:bodyPr wrap="square">
            <a:spAutoFit/>
          </a:bodyPr>
          <a:lstStyle/>
          <a:p>
            <a:endParaRPr lang="en-US" sz="1400" dirty="0">
              <a:solidFill>
                <a:srgbClr val="00682F"/>
              </a:solidFill>
            </a:endParaRPr>
          </a:p>
        </p:txBody>
      </p:sp>
    </p:spTree>
    <p:extLst>
      <p:ext uri="{BB962C8B-B14F-4D97-AF65-F5344CB8AC3E}">
        <p14:creationId xmlns:p14="http://schemas.microsoft.com/office/powerpoint/2010/main" val="231268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6C17-790F-4D6D-84F0-2B7E40117C61}"/>
              </a:ext>
            </a:extLst>
          </p:cNvPr>
          <p:cNvSpPr>
            <a:spLocks noGrp="1"/>
          </p:cNvSpPr>
          <p:nvPr>
            <p:ph type="title"/>
          </p:nvPr>
        </p:nvSpPr>
        <p:spPr/>
        <p:txBody>
          <a:bodyPr/>
          <a:lstStyle/>
          <a:p>
            <a:r>
              <a:rPr lang="en-US" dirty="0">
                <a:solidFill>
                  <a:srgbClr val="0070C0"/>
                </a:solidFill>
              </a:rPr>
              <a:t>PARTICIPATION</a:t>
            </a:r>
          </a:p>
        </p:txBody>
      </p:sp>
      <p:sp>
        <p:nvSpPr>
          <p:cNvPr id="3" name="Content Placeholder 2">
            <a:extLst>
              <a:ext uri="{FF2B5EF4-FFF2-40B4-BE49-F238E27FC236}">
                <a16:creationId xmlns:a16="http://schemas.microsoft.com/office/drawing/2014/main" id="{5DE6B19C-C64F-4624-A7BD-74CC2A18DC6E}"/>
              </a:ext>
            </a:extLst>
          </p:cNvPr>
          <p:cNvSpPr>
            <a:spLocks noGrp="1"/>
          </p:cNvSpPr>
          <p:nvPr>
            <p:ph idx="1"/>
          </p:nvPr>
        </p:nvSpPr>
        <p:spPr/>
        <p:txBody>
          <a:bodyPr>
            <a:normAutofit lnSpcReduction="10000"/>
          </a:bodyPr>
          <a:lstStyle/>
          <a:p>
            <a:pPr marL="0" indent="0">
              <a:buNone/>
            </a:pPr>
            <a:r>
              <a:rPr lang="en-US" dirty="0">
                <a:solidFill>
                  <a:srgbClr val="0070C0"/>
                </a:solidFill>
              </a:rPr>
              <a:t>Reasons people do not speak in class:</a:t>
            </a:r>
          </a:p>
          <a:p>
            <a:pPr lvl="2"/>
            <a:r>
              <a:rPr lang="en-US" dirty="0">
                <a:solidFill>
                  <a:srgbClr val="0070C0"/>
                </a:solidFill>
                <a:effectLst/>
              </a:rPr>
              <a:t>            Shyness</a:t>
            </a:r>
          </a:p>
          <a:p>
            <a:pPr lvl="2"/>
            <a:r>
              <a:rPr lang="en-US" dirty="0">
                <a:solidFill>
                  <a:srgbClr val="0070C0"/>
                </a:solidFill>
                <a:effectLst/>
              </a:rPr>
              <a:t>            US college classroom culture versus previous educational culture</a:t>
            </a:r>
          </a:p>
          <a:p>
            <a:pPr lvl="2"/>
            <a:r>
              <a:rPr lang="en-US" dirty="0">
                <a:solidFill>
                  <a:srgbClr val="0070C0"/>
                </a:solidFill>
                <a:effectLst/>
              </a:rPr>
              <a:t>            Unprepared or uninterested</a:t>
            </a:r>
          </a:p>
          <a:p>
            <a:pPr lvl="2"/>
            <a:r>
              <a:rPr lang="en-US" dirty="0">
                <a:solidFill>
                  <a:srgbClr val="0070C0"/>
                </a:solidFill>
                <a:effectLst/>
              </a:rPr>
              <a:t>            Processing speed</a:t>
            </a:r>
          </a:p>
          <a:p>
            <a:pPr lvl="2"/>
            <a:r>
              <a:rPr lang="en-US" dirty="0">
                <a:solidFill>
                  <a:srgbClr val="0070C0"/>
                </a:solidFill>
                <a:effectLst/>
              </a:rPr>
              <a:t>            Language barrier</a:t>
            </a:r>
          </a:p>
          <a:p>
            <a:pPr lvl="2"/>
            <a:r>
              <a:rPr lang="en-US" dirty="0">
                <a:solidFill>
                  <a:srgbClr val="0070C0"/>
                </a:solidFill>
                <a:effectLst/>
              </a:rPr>
              <a:t>            Anxiety over ‘rightness’</a:t>
            </a:r>
          </a:p>
          <a:p>
            <a:pPr lvl="2"/>
            <a:r>
              <a:rPr lang="en-US" dirty="0">
                <a:solidFill>
                  <a:srgbClr val="0070C0"/>
                </a:solidFill>
                <a:effectLst/>
              </a:rPr>
              <a:t>            Afraid their questions or ideas are dumb</a:t>
            </a:r>
          </a:p>
          <a:p>
            <a:pPr lvl="2"/>
            <a:r>
              <a:rPr lang="en-US" dirty="0">
                <a:solidFill>
                  <a:srgbClr val="0070C0"/>
                </a:solidFill>
                <a:effectLst/>
              </a:rPr>
              <a:t>            Gender differences re: communication</a:t>
            </a:r>
          </a:p>
          <a:p>
            <a:pPr lvl="2"/>
            <a:r>
              <a:rPr lang="en-US" dirty="0">
                <a:solidFill>
                  <a:srgbClr val="0070C0"/>
                </a:solidFill>
                <a:effectLst/>
              </a:rPr>
              <a:t>            Different socioeconomic class habitus (see </a:t>
            </a:r>
            <a:r>
              <a:rPr lang="en-US" u="sng" dirty="0">
                <a:solidFill>
                  <a:srgbClr val="0070C0"/>
                </a:solidFill>
                <a:effectLst/>
                <a:hlinkClick r:id="rId2">
                  <a:extLst>
                    <a:ext uri="{A12FA001-AC4F-418D-AE19-62706E023703}">
                      <ahyp:hlinkClr xmlns:ahyp="http://schemas.microsoft.com/office/drawing/2018/hyperlinkcolor" val="tx"/>
                    </a:ext>
                  </a:extLst>
                </a:hlinkClick>
              </a:rPr>
              <a:t>Bourdieu</a:t>
            </a:r>
            <a:r>
              <a:rPr lang="en-US" dirty="0">
                <a:solidFill>
                  <a:srgbClr val="0070C0"/>
                </a:solidFill>
                <a:effectLst/>
              </a:rPr>
              <a:t>)</a:t>
            </a:r>
          </a:p>
          <a:p>
            <a:pPr lvl="2"/>
            <a:r>
              <a:rPr lang="en-US" dirty="0">
                <a:solidFill>
                  <a:srgbClr val="0070C0"/>
                </a:solidFill>
                <a:effectLst/>
              </a:rPr>
              <a:t>            Ability/Alternative ability</a:t>
            </a:r>
          </a:p>
          <a:p>
            <a:pPr marL="0" indent="0">
              <a:buNone/>
            </a:pPr>
            <a:endParaRPr lang="en-US" dirty="0">
              <a:solidFill>
                <a:srgbClr val="0070C0"/>
              </a:solidFill>
            </a:endParaRPr>
          </a:p>
          <a:p>
            <a:pPr marL="0" indent="0">
              <a:buNone/>
            </a:pPr>
            <a:endParaRPr lang="en-US" dirty="0">
              <a:solidFill>
                <a:srgbClr val="0070C0"/>
              </a:solidFill>
            </a:endParaRPr>
          </a:p>
        </p:txBody>
      </p:sp>
      <p:sp>
        <p:nvSpPr>
          <p:cNvPr id="6" name="TextBox 5">
            <a:extLst>
              <a:ext uri="{FF2B5EF4-FFF2-40B4-BE49-F238E27FC236}">
                <a16:creationId xmlns:a16="http://schemas.microsoft.com/office/drawing/2014/main" id="{4D994036-2DDD-4BC4-90D9-5FB1D2E5B652}"/>
              </a:ext>
            </a:extLst>
          </p:cNvPr>
          <p:cNvSpPr txBox="1"/>
          <p:nvPr/>
        </p:nvSpPr>
        <p:spPr>
          <a:xfrm>
            <a:off x="7055588" y="5582846"/>
            <a:ext cx="4298212" cy="307777"/>
          </a:xfrm>
          <a:prstGeom prst="rect">
            <a:avLst/>
          </a:prstGeom>
          <a:noFill/>
        </p:spPr>
        <p:txBody>
          <a:bodyPr wrap="square">
            <a:spAutoFit/>
          </a:bodyPr>
          <a:lstStyle/>
          <a:p>
            <a:endParaRPr lang="en-US" sz="1400" dirty="0">
              <a:solidFill>
                <a:srgbClr val="00682F"/>
              </a:solidFill>
            </a:endParaRPr>
          </a:p>
        </p:txBody>
      </p:sp>
    </p:spTree>
    <p:extLst>
      <p:ext uri="{BB962C8B-B14F-4D97-AF65-F5344CB8AC3E}">
        <p14:creationId xmlns:p14="http://schemas.microsoft.com/office/powerpoint/2010/main" val="132787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6C17-790F-4D6D-84F0-2B7E40117C61}"/>
              </a:ext>
            </a:extLst>
          </p:cNvPr>
          <p:cNvSpPr>
            <a:spLocks noGrp="1"/>
          </p:cNvSpPr>
          <p:nvPr>
            <p:ph type="title"/>
          </p:nvPr>
        </p:nvSpPr>
        <p:spPr/>
        <p:txBody>
          <a:bodyPr/>
          <a:lstStyle/>
          <a:p>
            <a:r>
              <a:rPr lang="en-US" dirty="0">
                <a:solidFill>
                  <a:srgbClr val="0070C0"/>
                </a:solidFill>
              </a:rPr>
              <a:t>PARTICIPATION</a:t>
            </a:r>
          </a:p>
        </p:txBody>
      </p:sp>
      <p:sp>
        <p:nvSpPr>
          <p:cNvPr id="3" name="Content Placeholder 2">
            <a:extLst>
              <a:ext uri="{FF2B5EF4-FFF2-40B4-BE49-F238E27FC236}">
                <a16:creationId xmlns:a16="http://schemas.microsoft.com/office/drawing/2014/main" id="{5DE6B19C-C64F-4624-A7BD-74CC2A18DC6E}"/>
              </a:ext>
            </a:extLst>
          </p:cNvPr>
          <p:cNvSpPr>
            <a:spLocks noGrp="1"/>
          </p:cNvSpPr>
          <p:nvPr>
            <p:ph idx="1"/>
          </p:nvPr>
        </p:nvSpPr>
        <p:spPr>
          <a:xfrm>
            <a:off x="913794" y="1732449"/>
            <a:ext cx="10527091" cy="4820751"/>
          </a:xfrm>
        </p:spPr>
        <p:txBody>
          <a:bodyPr>
            <a:normAutofit fontScale="70000" lnSpcReduction="20000"/>
          </a:bodyPr>
          <a:lstStyle/>
          <a:p>
            <a:pPr marL="0" indent="0">
              <a:lnSpc>
                <a:spcPct val="120000"/>
              </a:lnSpc>
              <a:spcBef>
                <a:spcPts val="0"/>
              </a:spcBef>
              <a:spcAft>
                <a:spcPts val="0"/>
              </a:spcAft>
              <a:buNone/>
            </a:pPr>
            <a:r>
              <a:rPr lang="en-US" sz="2600" dirty="0">
                <a:solidFill>
                  <a:srgbClr val="0070C0"/>
                </a:solidFill>
              </a:rPr>
              <a:t>Possible rubric</a:t>
            </a:r>
          </a:p>
          <a:p>
            <a:pPr lvl="2">
              <a:lnSpc>
                <a:spcPct val="120000"/>
              </a:lnSpc>
              <a:spcBef>
                <a:spcPts val="0"/>
              </a:spcBef>
              <a:spcAft>
                <a:spcPts val="0"/>
              </a:spcAft>
            </a:pPr>
            <a:endParaRPr lang="en-US" sz="2600" dirty="0">
              <a:solidFill>
                <a:srgbClr val="0070C0"/>
              </a:solidFill>
              <a:effectLst/>
            </a:endParaRPr>
          </a:p>
          <a:p>
            <a:pPr lvl="2">
              <a:lnSpc>
                <a:spcPct val="120000"/>
              </a:lnSpc>
              <a:spcBef>
                <a:spcPts val="0"/>
              </a:spcBef>
              <a:spcAft>
                <a:spcPts val="0"/>
              </a:spcAft>
            </a:pPr>
            <a:r>
              <a:rPr lang="en-US" sz="2600" dirty="0">
                <a:solidFill>
                  <a:srgbClr val="0070C0"/>
                </a:solidFill>
                <a:effectLst/>
              </a:rPr>
              <a:t>1. I attended class. (0-5)</a:t>
            </a:r>
          </a:p>
          <a:p>
            <a:pPr lvl="2">
              <a:lnSpc>
                <a:spcPct val="120000"/>
              </a:lnSpc>
              <a:spcBef>
                <a:spcPts val="0"/>
              </a:spcBef>
              <a:spcAft>
                <a:spcPts val="0"/>
              </a:spcAft>
            </a:pPr>
            <a:endParaRPr lang="en-US" sz="2600" dirty="0">
              <a:solidFill>
                <a:srgbClr val="0070C0"/>
              </a:solidFill>
              <a:effectLst/>
            </a:endParaRPr>
          </a:p>
          <a:p>
            <a:pPr lvl="2">
              <a:lnSpc>
                <a:spcPct val="120000"/>
              </a:lnSpc>
              <a:spcBef>
                <a:spcPts val="0"/>
              </a:spcBef>
              <a:spcAft>
                <a:spcPts val="0"/>
              </a:spcAft>
            </a:pPr>
            <a:r>
              <a:rPr lang="en-US" sz="2600" dirty="0">
                <a:solidFill>
                  <a:srgbClr val="0070C0"/>
                </a:solidFill>
                <a:effectLst/>
              </a:rPr>
              <a:t>2. I had read and was prepared to discuss assigned readings. (0-5)</a:t>
            </a:r>
          </a:p>
          <a:p>
            <a:pPr lvl="2">
              <a:lnSpc>
                <a:spcPct val="120000"/>
              </a:lnSpc>
              <a:spcBef>
                <a:spcPts val="0"/>
              </a:spcBef>
              <a:spcAft>
                <a:spcPts val="0"/>
              </a:spcAft>
            </a:pPr>
            <a:endParaRPr lang="en-US" sz="2600" dirty="0">
              <a:solidFill>
                <a:srgbClr val="0070C0"/>
              </a:solidFill>
              <a:effectLst/>
            </a:endParaRPr>
          </a:p>
          <a:p>
            <a:pPr lvl="2">
              <a:lnSpc>
                <a:spcPct val="120000"/>
              </a:lnSpc>
              <a:spcBef>
                <a:spcPts val="0"/>
              </a:spcBef>
              <a:spcAft>
                <a:spcPts val="0"/>
              </a:spcAft>
            </a:pPr>
            <a:r>
              <a:rPr lang="en-US" sz="2600" dirty="0">
                <a:solidFill>
                  <a:srgbClr val="0070C0"/>
                </a:solidFill>
                <a:effectLst/>
              </a:rPr>
              <a:t>3. I was mentally engaged in class discussions, activities and lectures. (0-5)</a:t>
            </a:r>
          </a:p>
          <a:p>
            <a:pPr lvl="2">
              <a:lnSpc>
                <a:spcPct val="120000"/>
              </a:lnSpc>
              <a:spcBef>
                <a:spcPts val="0"/>
              </a:spcBef>
              <a:spcAft>
                <a:spcPts val="0"/>
              </a:spcAft>
            </a:pPr>
            <a:endParaRPr lang="en-US" sz="2600" dirty="0">
              <a:solidFill>
                <a:srgbClr val="0070C0"/>
              </a:solidFill>
              <a:effectLst/>
            </a:endParaRPr>
          </a:p>
          <a:p>
            <a:pPr lvl="2">
              <a:lnSpc>
                <a:spcPct val="120000"/>
              </a:lnSpc>
              <a:spcBef>
                <a:spcPts val="0"/>
              </a:spcBef>
              <a:spcAft>
                <a:spcPts val="0"/>
              </a:spcAft>
            </a:pPr>
            <a:r>
              <a:rPr lang="en-US" sz="2600" dirty="0">
                <a:solidFill>
                  <a:srgbClr val="0070C0"/>
                </a:solidFill>
                <a:effectLst/>
              </a:rPr>
              <a:t>4. I treated other members of the learning community with respect. (0-5)</a:t>
            </a:r>
          </a:p>
          <a:p>
            <a:pPr lvl="2">
              <a:lnSpc>
                <a:spcPct val="120000"/>
              </a:lnSpc>
              <a:spcBef>
                <a:spcPts val="0"/>
              </a:spcBef>
              <a:spcAft>
                <a:spcPts val="0"/>
              </a:spcAft>
            </a:pPr>
            <a:endParaRPr lang="en-US" sz="2600" dirty="0">
              <a:solidFill>
                <a:srgbClr val="0070C0"/>
              </a:solidFill>
              <a:effectLst/>
            </a:endParaRPr>
          </a:p>
          <a:p>
            <a:pPr lvl="2">
              <a:lnSpc>
                <a:spcPct val="120000"/>
              </a:lnSpc>
              <a:spcBef>
                <a:spcPts val="0"/>
              </a:spcBef>
              <a:spcAft>
                <a:spcPts val="0"/>
              </a:spcAft>
            </a:pPr>
            <a:r>
              <a:rPr lang="en-US" sz="2600" dirty="0">
                <a:solidFill>
                  <a:srgbClr val="0070C0"/>
                </a:solidFill>
                <a:effectLst/>
              </a:rPr>
              <a:t>5. I engaged in class activities and discussions with authenticity. (0-5)</a:t>
            </a:r>
          </a:p>
          <a:p>
            <a:pPr lvl="2">
              <a:lnSpc>
                <a:spcPct val="120000"/>
              </a:lnSpc>
              <a:spcBef>
                <a:spcPts val="0"/>
              </a:spcBef>
              <a:spcAft>
                <a:spcPts val="0"/>
              </a:spcAft>
            </a:pPr>
            <a:endParaRPr lang="en-US" sz="2600" dirty="0">
              <a:solidFill>
                <a:srgbClr val="0070C0"/>
              </a:solidFill>
              <a:effectLst/>
            </a:endParaRPr>
          </a:p>
          <a:p>
            <a:pPr lvl="2">
              <a:lnSpc>
                <a:spcPct val="120000"/>
              </a:lnSpc>
              <a:spcBef>
                <a:spcPts val="0"/>
              </a:spcBef>
              <a:spcAft>
                <a:spcPts val="0"/>
              </a:spcAft>
            </a:pPr>
            <a:r>
              <a:rPr lang="en-US" sz="2600" dirty="0">
                <a:solidFill>
                  <a:srgbClr val="0070C0"/>
                </a:solidFill>
                <a:effectLst/>
              </a:rPr>
              <a:t>6. I contributed to the class discussions in a way that could enhance learning for all members of the class. (0-5)</a:t>
            </a:r>
          </a:p>
          <a:p>
            <a:pPr lvl="2">
              <a:lnSpc>
                <a:spcPct val="120000"/>
              </a:lnSpc>
              <a:spcBef>
                <a:spcPts val="0"/>
              </a:spcBef>
              <a:spcAft>
                <a:spcPts val="0"/>
              </a:spcAft>
            </a:pPr>
            <a:endParaRPr lang="en-US" sz="2600" dirty="0">
              <a:solidFill>
                <a:srgbClr val="0070C0"/>
              </a:solidFill>
              <a:effectLst/>
            </a:endParaRPr>
          </a:p>
          <a:p>
            <a:pPr lvl="2">
              <a:lnSpc>
                <a:spcPct val="120000"/>
              </a:lnSpc>
              <a:spcBef>
                <a:spcPts val="0"/>
              </a:spcBef>
              <a:spcAft>
                <a:spcPts val="0"/>
              </a:spcAft>
            </a:pPr>
            <a:r>
              <a:rPr lang="en-US" sz="2600" dirty="0">
                <a:solidFill>
                  <a:srgbClr val="0070C0"/>
                </a:solidFill>
                <a:effectLst/>
              </a:rPr>
              <a:t>7. I listened respectfully to other members of the class. (0-5)</a:t>
            </a:r>
            <a:endParaRPr lang="en-US" dirty="0">
              <a:solidFill>
                <a:srgbClr val="0070C0"/>
              </a:solidFill>
            </a:endParaRPr>
          </a:p>
        </p:txBody>
      </p:sp>
      <p:sp>
        <p:nvSpPr>
          <p:cNvPr id="6" name="TextBox 5">
            <a:extLst>
              <a:ext uri="{FF2B5EF4-FFF2-40B4-BE49-F238E27FC236}">
                <a16:creationId xmlns:a16="http://schemas.microsoft.com/office/drawing/2014/main" id="{4D994036-2DDD-4BC4-90D9-5FB1D2E5B652}"/>
              </a:ext>
            </a:extLst>
          </p:cNvPr>
          <p:cNvSpPr txBox="1"/>
          <p:nvPr/>
        </p:nvSpPr>
        <p:spPr>
          <a:xfrm>
            <a:off x="7055588" y="5582846"/>
            <a:ext cx="4298212" cy="307777"/>
          </a:xfrm>
          <a:prstGeom prst="rect">
            <a:avLst/>
          </a:prstGeom>
          <a:noFill/>
        </p:spPr>
        <p:txBody>
          <a:bodyPr wrap="square">
            <a:spAutoFit/>
          </a:bodyPr>
          <a:lstStyle/>
          <a:p>
            <a:endParaRPr lang="en-US" sz="1400" dirty="0">
              <a:solidFill>
                <a:srgbClr val="00682F"/>
              </a:solidFill>
            </a:endParaRPr>
          </a:p>
        </p:txBody>
      </p:sp>
    </p:spTree>
    <p:extLst>
      <p:ext uri="{BB962C8B-B14F-4D97-AF65-F5344CB8AC3E}">
        <p14:creationId xmlns:p14="http://schemas.microsoft.com/office/powerpoint/2010/main" val="197827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6C17-790F-4D6D-84F0-2B7E40117C61}"/>
              </a:ext>
            </a:extLst>
          </p:cNvPr>
          <p:cNvSpPr>
            <a:spLocks noGrp="1"/>
          </p:cNvSpPr>
          <p:nvPr>
            <p:ph type="title"/>
          </p:nvPr>
        </p:nvSpPr>
        <p:spPr/>
        <p:txBody>
          <a:bodyPr/>
          <a:lstStyle/>
          <a:p>
            <a:r>
              <a:rPr lang="en-US" dirty="0">
                <a:solidFill>
                  <a:srgbClr val="0070C0"/>
                </a:solidFill>
              </a:rPr>
              <a:t>FREEWRITE</a:t>
            </a:r>
          </a:p>
        </p:txBody>
      </p:sp>
      <p:sp>
        <p:nvSpPr>
          <p:cNvPr id="3" name="Content Placeholder 2">
            <a:extLst>
              <a:ext uri="{FF2B5EF4-FFF2-40B4-BE49-F238E27FC236}">
                <a16:creationId xmlns:a16="http://schemas.microsoft.com/office/drawing/2014/main" id="{5DE6B19C-C64F-4624-A7BD-74CC2A18DC6E}"/>
              </a:ext>
            </a:extLst>
          </p:cNvPr>
          <p:cNvSpPr>
            <a:spLocks noGrp="1"/>
          </p:cNvSpPr>
          <p:nvPr>
            <p:ph idx="1"/>
          </p:nvPr>
        </p:nvSpPr>
        <p:spPr>
          <a:xfrm>
            <a:off x="913795" y="1765107"/>
            <a:ext cx="10353762" cy="4058751"/>
          </a:xfrm>
        </p:spPr>
        <p:txBody>
          <a:bodyPr>
            <a:normAutofit lnSpcReduction="10000"/>
          </a:bodyPr>
          <a:lstStyle/>
          <a:p>
            <a:pPr marL="0" indent="0">
              <a:buNone/>
            </a:pPr>
            <a:r>
              <a:rPr lang="en-US" sz="3200" dirty="0">
                <a:solidFill>
                  <a:srgbClr val="0070C0"/>
                </a:solidFill>
                <a:effectLst/>
              </a:rPr>
              <a:t>What is the relationship between Watson and Holmes in the opening scene of the novel?</a:t>
            </a:r>
          </a:p>
          <a:p>
            <a:pPr marL="0" indent="0">
              <a:buNone/>
            </a:pPr>
            <a:endParaRPr lang="en-US" sz="3200" dirty="0">
              <a:solidFill>
                <a:srgbClr val="0070C0"/>
              </a:solidFill>
              <a:effectLst/>
            </a:endParaRPr>
          </a:p>
          <a:p>
            <a:pPr marL="0" indent="0">
              <a:buNone/>
            </a:pPr>
            <a:endParaRPr lang="en-US" sz="3200" dirty="0">
              <a:solidFill>
                <a:srgbClr val="0070C0"/>
              </a:solidFill>
              <a:effectLst/>
            </a:endParaRPr>
          </a:p>
          <a:p>
            <a:pPr marL="0" indent="0">
              <a:buNone/>
            </a:pPr>
            <a:r>
              <a:rPr lang="en-US" sz="3200" dirty="0">
                <a:solidFill>
                  <a:srgbClr val="0070C0"/>
                </a:solidFill>
                <a:effectLst/>
              </a:rPr>
              <a:t>Low stakes, ungraded work here—write 6-8 minutes then turn in (or if you’re typing, email to mary.mcglynn@baruch.cuny.edu)</a:t>
            </a:r>
            <a:endParaRPr lang="en-US" sz="3200" dirty="0">
              <a:solidFill>
                <a:srgbClr val="0070C0"/>
              </a:solidFill>
            </a:endParaRPr>
          </a:p>
          <a:p>
            <a:pPr marL="0" indent="0">
              <a:buNone/>
            </a:pPr>
            <a:endParaRPr lang="en-US" dirty="0">
              <a:solidFill>
                <a:srgbClr val="0070C0"/>
              </a:solidFill>
            </a:endParaRPr>
          </a:p>
        </p:txBody>
      </p:sp>
      <p:sp>
        <p:nvSpPr>
          <p:cNvPr id="6" name="TextBox 5">
            <a:extLst>
              <a:ext uri="{FF2B5EF4-FFF2-40B4-BE49-F238E27FC236}">
                <a16:creationId xmlns:a16="http://schemas.microsoft.com/office/drawing/2014/main" id="{4D994036-2DDD-4BC4-90D9-5FB1D2E5B652}"/>
              </a:ext>
            </a:extLst>
          </p:cNvPr>
          <p:cNvSpPr txBox="1"/>
          <p:nvPr/>
        </p:nvSpPr>
        <p:spPr>
          <a:xfrm>
            <a:off x="7055588" y="5582846"/>
            <a:ext cx="4298212" cy="307777"/>
          </a:xfrm>
          <a:prstGeom prst="rect">
            <a:avLst/>
          </a:prstGeom>
          <a:noFill/>
        </p:spPr>
        <p:txBody>
          <a:bodyPr wrap="square">
            <a:spAutoFit/>
          </a:bodyPr>
          <a:lstStyle/>
          <a:p>
            <a:endParaRPr lang="en-US" sz="1400" dirty="0">
              <a:solidFill>
                <a:srgbClr val="00682F"/>
              </a:solidFill>
            </a:endParaRPr>
          </a:p>
        </p:txBody>
      </p:sp>
    </p:spTree>
    <p:extLst>
      <p:ext uri="{BB962C8B-B14F-4D97-AF65-F5344CB8AC3E}">
        <p14:creationId xmlns:p14="http://schemas.microsoft.com/office/powerpoint/2010/main" val="344679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8F84-50EB-4985-A371-309CB1AA4088}"/>
              </a:ext>
            </a:extLst>
          </p:cNvPr>
          <p:cNvSpPr>
            <a:spLocks noGrp="1"/>
          </p:cNvSpPr>
          <p:nvPr>
            <p:ph type="title"/>
          </p:nvPr>
        </p:nvSpPr>
        <p:spPr/>
        <p:txBody>
          <a:bodyPr/>
          <a:lstStyle/>
          <a:p>
            <a:r>
              <a:rPr lang="en-US" dirty="0">
                <a:solidFill>
                  <a:srgbClr val="0070C0"/>
                </a:solidFill>
                <a:effectLst>
                  <a:outerShdw blurRad="9525" dist="25400" dir="14640000" algn="tl" rotWithShape="0">
                    <a:schemeClr val="bg1">
                      <a:alpha val="55000"/>
                    </a:schemeClr>
                  </a:outerShdw>
                </a:effectLst>
              </a:rPr>
              <a:t>CHAT GPT</a:t>
            </a:r>
            <a:endParaRPr lang="en-US" dirty="0"/>
          </a:p>
        </p:txBody>
      </p:sp>
      <p:sp>
        <p:nvSpPr>
          <p:cNvPr id="6" name="Content Placeholder 5">
            <a:extLst>
              <a:ext uri="{FF2B5EF4-FFF2-40B4-BE49-F238E27FC236}">
                <a16:creationId xmlns:a16="http://schemas.microsoft.com/office/drawing/2014/main" id="{77BABF13-8424-496B-8D5D-D011DD6B038D}"/>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9D5E6E51-FC6E-447D-9824-EC2E1CD64BA7}"/>
              </a:ext>
            </a:extLst>
          </p:cNvPr>
          <p:cNvPicPr>
            <a:picLocks noChangeAspect="1"/>
          </p:cNvPicPr>
          <p:nvPr/>
        </p:nvPicPr>
        <p:blipFill>
          <a:blip r:embed="rId2"/>
          <a:stretch>
            <a:fillRect/>
          </a:stretch>
        </p:blipFill>
        <p:spPr>
          <a:xfrm>
            <a:off x="1409350" y="1443692"/>
            <a:ext cx="9664117" cy="5172644"/>
          </a:xfrm>
          <a:prstGeom prst="rect">
            <a:avLst/>
          </a:prstGeom>
        </p:spPr>
      </p:pic>
    </p:spTree>
    <p:extLst>
      <p:ext uri="{BB962C8B-B14F-4D97-AF65-F5344CB8AC3E}">
        <p14:creationId xmlns:p14="http://schemas.microsoft.com/office/powerpoint/2010/main" val="371691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8F84-50EB-4985-A371-309CB1AA4088}"/>
              </a:ext>
            </a:extLst>
          </p:cNvPr>
          <p:cNvSpPr>
            <a:spLocks noGrp="1"/>
          </p:cNvSpPr>
          <p:nvPr>
            <p:ph type="title"/>
          </p:nvPr>
        </p:nvSpPr>
        <p:spPr>
          <a:xfrm>
            <a:off x="913795" y="223706"/>
            <a:ext cx="10353762" cy="970450"/>
          </a:xfrm>
        </p:spPr>
        <p:txBody>
          <a:bodyPr/>
          <a:lstStyle/>
          <a:p>
            <a:r>
              <a:rPr lang="en-US" dirty="0">
                <a:solidFill>
                  <a:srgbClr val="0070C0"/>
                </a:solidFill>
                <a:effectLst>
                  <a:outerShdw blurRad="9525" dist="25400" dir="14640000" algn="tl" rotWithShape="0">
                    <a:schemeClr val="bg1">
                      <a:alpha val="55000"/>
                    </a:schemeClr>
                  </a:outerShdw>
                </a:effectLst>
              </a:rPr>
              <a:t>CHAT GPT</a:t>
            </a:r>
            <a:endParaRPr lang="en-US" dirty="0"/>
          </a:p>
        </p:txBody>
      </p:sp>
      <p:sp>
        <p:nvSpPr>
          <p:cNvPr id="6" name="Content Placeholder 5">
            <a:extLst>
              <a:ext uri="{FF2B5EF4-FFF2-40B4-BE49-F238E27FC236}">
                <a16:creationId xmlns:a16="http://schemas.microsoft.com/office/drawing/2014/main" id="{77BABF13-8424-496B-8D5D-D011DD6B038D}"/>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456E5A3F-78A5-47EF-B42D-3269C74D0F97}"/>
              </a:ext>
            </a:extLst>
          </p:cNvPr>
          <p:cNvPicPr>
            <a:picLocks noChangeAspect="1"/>
          </p:cNvPicPr>
          <p:nvPr/>
        </p:nvPicPr>
        <p:blipFill>
          <a:blip r:embed="rId2"/>
          <a:stretch>
            <a:fillRect/>
          </a:stretch>
        </p:blipFill>
        <p:spPr>
          <a:xfrm>
            <a:off x="1153754" y="1386040"/>
            <a:ext cx="9873843" cy="5284898"/>
          </a:xfrm>
          <a:prstGeom prst="rect">
            <a:avLst/>
          </a:prstGeom>
        </p:spPr>
      </p:pic>
    </p:spTree>
    <p:extLst>
      <p:ext uri="{BB962C8B-B14F-4D97-AF65-F5344CB8AC3E}">
        <p14:creationId xmlns:p14="http://schemas.microsoft.com/office/powerpoint/2010/main" val="237117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8F84-50EB-4985-A371-309CB1AA4088}"/>
              </a:ext>
            </a:extLst>
          </p:cNvPr>
          <p:cNvSpPr>
            <a:spLocks noGrp="1"/>
          </p:cNvSpPr>
          <p:nvPr>
            <p:ph type="title"/>
          </p:nvPr>
        </p:nvSpPr>
        <p:spPr>
          <a:xfrm>
            <a:off x="913795" y="416653"/>
            <a:ext cx="10353762" cy="970450"/>
          </a:xfrm>
        </p:spPr>
        <p:txBody>
          <a:bodyPr/>
          <a:lstStyle/>
          <a:p>
            <a:r>
              <a:rPr lang="en-US" dirty="0">
                <a:solidFill>
                  <a:srgbClr val="0070C0"/>
                </a:solidFill>
                <a:effectLst>
                  <a:outerShdw blurRad="9525" dist="25400" dir="14640000" algn="tl" rotWithShape="0">
                    <a:schemeClr val="bg1">
                      <a:alpha val="55000"/>
                    </a:schemeClr>
                  </a:outerShdw>
                </a:effectLst>
              </a:rPr>
              <a:t>CHAT GPT</a:t>
            </a:r>
            <a:endParaRPr lang="en-US" dirty="0"/>
          </a:p>
        </p:txBody>
      </p:sp>
      <p:pic>
        <p:nvPicPr>
          <p:cNvPr id="3" name="Content Placeholder 2">
            <a:extLst>
              <a:ext uri="{FF2B5EF4-FFF2-40B4-BE49-F238E27FC236}">
                <a16:creationId xmlns:a16="http://schemas.microsoft.com/office/drawing/2014/main" id="{434146BD-AA72-4641-A56F-C7DD72882BF7}"/>
              </a:ext>
            </a:extLst>
          </p:cNvPr>
          <p:cNvPicPr>
            <a:picLocks noGrp="1" noChangeAspect="1"/>
          </p:cNvPicPr>
          <p:nvPr>
            <p:ph idx="1"/>
          </p:nvPr>
        </p:nvPicPr>
        <p:blipFill>
          <a:blip r:embed="rId2"/>
          <a:stretch>
            <a:fillRect/>
          </a:stretch>
        </p:blipFill>
        <p:spPr>
          <a:xfrm>
            <a:off x="1368097" y="1387103"/>
            <a:ext cx="9577040" cy="5126037"/>
          </a:xfrm>
          <a:prstGeom prst="rect">
            <a:avLst/>
          </a:prstGeom>
        </p:spPr>
      </p:pic>
    </p:spTree>
    <p:extLst>
      <p:ext uri="{BB962C8B-B14F-4D97-AF65-F5344CB8AC3E}">
        <p14:creationId xmlns:p14="http://schemas.microsoft.com/office/powerpoint/2010/main" val="34397853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32ABFD7-F6EE-4E19-9C6A-684BA64AD8BF}">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TM04033929[[fn=Slate]]</Template>
  <TotalTime>423</TotalTime>
  <Words>856</Words>
  <Application>Microsoft Office PowerPoint</Application>
  <PresentationFormat>Widescreen</PresentationFormat>
  <Paragraphs>74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Calisto MT</vt:lpstr>
      <vt:lpstr>Trebuchet MS</vt:lpstr>
      <vt:lpstr>Wingdings 2</vt:lpstr>
      <vt:lpstr>Slate</vt:lpstr>
      <vt:lpstr>  day two</vt:lpstr>
      <vt:lpstr>TODAY’S GOALS</vt:lpstr>
      <vt:lpstr>PARTICIPATION</vt:lpstr>
      <vt:lpstr>PARTICIPATION</vt:lpstr>
      <vt:lpstr>PARTICIPATION</vt:lpstr>
      <vt:lpstr>FREEWRITE</vt:lpstr>
      <vt:lpstr>CHAT GPT</vt:lpstr>
      <vt:lpstr>CHAT GPT</vt:lpstr>
      <vt:lpstr>CHAT GPT</vt:lpstr>
      <vt:lpstr>CHAT GPT</vt:lpstr>
      <vt:lpstr>PowerPoint Presentation</vt:lpstr>
      <vt:lpstr>PowerPoint Presentation</vt:lpstr>
      <vt:lpstr>TODAY’S TAKEAWAY</vt:lpstr>
      <vt:lpstr>NEXT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LIMERICKS</dc:title>
  <dc:creator>O’Sullivan acct</dc:creator>
  <cp:lastModifiedBy>Mary McGlynn</cp:lastModifiedBy>
  <cp:revision>37</cp:revision>
  <dcterms:created xsi:type="dcterms:W3CDTF">2020-08-26T14:21:12Z</dcterms:created>
  <dcterms:modified xsi:type="dcterms:W3CDTF">2023-01-30T17:23:48Z</dcterms:modified>
</cp:coreProperties>
</file>