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embeddedFontLst>
    <p:embeddedFont>
      <p:font typeface="Roboto"/>
      <p:regular r:id="rId33"/>
      <p:bold r:id="rId34"/>
      <p:italic r:id="rId35"/>
      <p:boldItalic r:id="rId36"/>
    </p:embeddedFont>
    <p:embeddedFont>
      <p:font typeface="Playfair Display"/>
      <p:regular r:id="rId37"/>
      <p:bold r:id="rId38"/>
      <p:italic r:id="rId39"/>
      <p:boldItalic r:id="rId40"/>
    </p:embeddedFont>
    <p:embeddedFont>
      <p:font typeface="Montserrat"/>
      <p:regular r:id="rId41"/>
      <p:bold r:id="rId42"/>
    </p:embeddedFont>
    <p:embeddedFont>
      <p:font typeface="Oswald"/>
      <p:regular r:id="rId43"/>
      <p:bold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42B9490F-36D0-4FBA-A611-76B0089B137F}">
  <a:tblStyle styleId="{42B9490F-36D0-4FBA-A611-76B0089B137F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layfairDisplay-boldItalic.fntdata"/><Relationship Id="rId20" Type="http://schemas.openxmlformats.org/officeDocument/2006/relationships/slide" Target="slides/slide14.xml"/><Relationship Id="rId42" Type="http://schemas.openxmlformats.org/officeDocument/2006/relationships/font" Target="fonts/Montserrat-bold.fntdata"/><Relationship Id="rId41" Type="http://schemas.openxmlformats.org/officeDocument/2006/relationships/font" Target="fonts/Montserrat-regular.fntdata"/><Relationship Id="rId22" Type="http://schemas.openxmlformats.org/officeDocument/2006/relationships/slide" Target="slides/slide16.xml"/><Relationship Id="rId44" Type="http://schemas.openxmlformats.org/officeDocument/2006/relationships/font" Target="fonts/Oswald-bold.fntdata"/><Relationship Id="rId21" Type="http://schemas.openxmlformats.org/officeDocument/2006/relationships/slide" Target="slides/slide15.xml"/><Relationship Id="rId43" Type="http://schemas.openxmlformats.org/officeDocument/2006/relationships/font" Target="fonts/Oswald-regular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Roboto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oboto-italic.fntdata"/><Relationship Id="rId12" Type="http://schemas.openxmlformats.org/officeDocument/2006/relationships/slide" Target="slides/slide6.xml"/><Relationship Id="rId34" Type="http://schemas.openxmlformats.org/officeDocument/2006/relationships/font" Target="fonts/Roboto-bold.fntdata"/><Relationship Id="rId15" Type="http://schemas.openxmlformats.org/officeDocument/2006/relationships/slide" Target="slides/slide9.xml"/><Relationship Id="rId37" Type="http://schemas.openxmlformats.org/officeDocument/2006/relationships/font" Target="fonts/PlayfairDisplay-regular.fntdata"/><Relationship Id="rId14" Type="http://schemas.openxmlformats.org/officeDocument/2006/relationships/slide" Target="slides/slide8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1.xml"/><Relationship Id="rId39" Type="http://schemas.openxmlformats.org/officeDocument/2006/relationships/font" Target="fonts/PlayfairDisplay-italic.fntdata"/><Relationship Id="rId16" Type="http://schemas.openxmlformats.org/officeDocument/2006/relationships/slide" Target="slides/slide10.xml"/><Relationship Id="rId38" Type="http://schemas.openxmlformats.org/officeDocument/2006/relationships/font" Target="fonts/PlayfairDisplay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Think/Pair/Share: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What is active learning?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Times when you have used it or seen it used - What worked? What didn't?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accent5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3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98" name="Shape 9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" name="Shape 9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5.png"/><Relationship Id="rId4" Type="http://schemas.openxmlformats.org/officeDocument/2006/relationships/image" Target="../media/image0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1.png"/><Relationship Id="rId4" Type="http://schemas.openxmlformats.org/officeDocument/2006/relationships/image" Target="../media/image0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bit.ly/CTLProgramming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8.png"/><Relationship Id="rId4" Type="http://schemas.openxmlformats.org/officeDocument/2006/relationships/image" Target="../media/image0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bit.ly/CTLProgramming" TargetMode="External"/><Relationship Id="rId4" Type="http://schemas.openxmlformats.org/officeDocument/2006/relationships/hyperlink" Target="http://www.bit.ly/MathActiveLearningResources" TargetMode="External"/><Relationship Id="rId5" Type="http://schemas.openxmlformats.org/officeDocument/2006/relationships/hyperlink" Target="mailto:laurie.hurson@baruch.cuny.edu" TargetMode="External"/><Relationship Id="rId6" Type="http://schemas.openxmlformats.org/officeDocument/2006/relationships/hyperlink" Target="mailto:lindsey.albracht@baruch.cuny.ed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Relationship Id="rId4" Type="http://schemas.openxmlformats.org/officeDocument/2006/relationships/image" Target="../media/image0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Active Learning</a:t>
            </a:r>
          </a:p>
        </p:txBody>
      </p:sp>
      <p:sp>
        <p:nvSpPr>
          <p:cNvPr id="117" name="Shape 117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/>
              <a:t>Center for Teaching and Learning</a:t>
            </a:r>
          </a:p>
          <a:p>
            <a:pPr lvl="0">
              <a:spcBef>
                <a:spcPts val="0"/>
              </a:spcBef>
              <a:buNone/>
            </a:pPr>
            <a:r>
              <a:rPr lang="en" sz="2200"/>
              <a:t>September 22,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00" y="1866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Turn your chart over, and copy this chart on the back: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Now, try to guess / remember the word in each of these boxes from looking at the IPA: </a:t>
            </a:r>
          </a:p>
        </p:txBody>
      </p:sp>
      <p:graphicFrame>
        <p:nvGraphicFramePr>
          <p:cNvPr id="170" name="Shape 170"/>
          <p:cNvGraphicFramePr/>
          <p:nvPr/>
        </p:nvGraphicFramePr>
        <p:xfrm>
          <a:off x="311700" y="1056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{42B9490F-36D0-4FBA-A611-76B0089B137F}</a:tableStyleId>
              </a:tblPr>
              <a:tblGrid>
                <a:gridCol w="2267900"/>
                <a:gridCol w="2080025"/>
                <a:gridCol w="2173950"/>
                <a:gridCol w="2080025"/>
              </a:tblGrid>
              <a:tr h="617650">
                <a:tc>
                  <a:txBody>
                    <a:bodyPr>
                      <a:noAutofit/>
                    </a:bodyPr>
                    <a:lstStyle/>
                    <a:p>
                      <a:pPr indent="-419100" lvl="0" marL="457200" rtl="0">
                        <a:spcBef>
                          <a:spcPts val="0"/>
                        </a:spcBef>
                        <a:buSzPct val="100000"/>
                        <a:buAutoNum type="arabicPeriod"/>
                      </a:pPr>
                      <a:r>
                        <a:rPr lang="en" sz="3000"/>
                        <a:t>/bik/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3000"/>
                        <a:t> /</a:t>
                      </a:r>
                      <a:r>
                        <a:rPr lang="en" sz="3000">
                          <a:solidFill>
                            <a:schemeClr val="dk2"/>
                          </a:solidFill>
                        </a:rPr>
                        <a:t>'</a:t>
                      </a:r>
                      <a:r>
                        <a:rPr lang="en" sz="3000"/>
                        <a:t>mjuzɪk/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3000"/>
                        <a:t>/kɒr'tun/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3000"/>
                        <a:t> /</a:t>
                      </a:r>
                      <a:r>
                        <a:rPr lang="en" sz="3000">
                          <a:solidFill>
                            <a:schemeClr val="dk2"/>
                          </a:solidFill>
                        </a:rPr>
                        <a:t>pik</a:t>
                      </a:r>
                      <a:r>
                        <a:rPr lang="en" sz="3000"/>
                        <a:t>/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7B7B7"/>
                    </a:solidFill>
                  </a:tcPr>
                </a:tc>
              </a:tr>
              <a:tr h="6764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3000"/>
                        <a:t>2.  /'titʃər/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3000"/>
                        <a:t>/'kɪtʃən/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3000"/>
                        <a:t>/'kʌltʃər/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3000"/>
                        <a:t>/'pɪktʃər/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881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36666"/>
                        <a:buFont typeface="Arial"/>
                        <a:buNone/>
                      </a:pPr>
                      <a:r>
                        <a:rPr lang="en" sz="3000"/>
                        <a:t>3.  </a:t>
                      </a:r>
                      <a:r>
                        <a:rPr lang="en" sz="2800"/>
                        <a:t>/dʒoʊk/</a:t>
                      </a:r>
                      <a:r>
                        <a:rPr b="1" lang="en" sz="30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	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3000"/>
                        <a:t> /ˈdʒaɪənt/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2"/>
                        </a:buClr>
                        <a:buSzPct val="36666"/>
                        <a:buFont typeface="Arial"/>
                        <a:buNone/>
                      </a:pPr>
                      <a:r>
                        <a:rPr lang="en" sz="3000">
                          <a:solidFill>
                            <a:schemeClr val="dk2"/>
                          </a:solidFill>
                        </a:rPr>
                        <a:t>   /eɪdʒ/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3000"/>
                        <a:t> /ˈɪndʒər/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7B7B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198275" y="290850"/>
            <a:ext cx="8854200" cy="47208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Discuss with a partner: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AutoNum type="arabicPeriod"/>
            </a:pPr>
            <a:r>
              <a:rPr b="1"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sounds are /k/, /t</a:t>
            </a:r>
            <a:r>
              <a:rPr lang="en" sz="2400">
                <a:solidFill>
                  <a:schemeClr val="dk2"/>
                </a:solidFill>
              </a:rPr>
              <a:t>ʃ</a:t>
            </a:r>
            <a:r>
              <a:rPr b="1"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/, and /dʒ/?</a:t>
            </a:r>
            <a:br>
              <a:rPr b="1"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AutoNum type="arabicPeriod"/>
            </a:pPr>
            <a:r>
              <a:rPr b="1"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sounds are /u/, /i/, /a</a:t>
            </a:r>
            <a:r>
              <a:rPr lang="en" sz="2400">
                <a:solidFill>
                  <a:schemeClr val="dk2"/>
                </a:solidFill>
              </a:rPr>
              <a:t>ɪ</a:t>
            </a:r>
            <a:r>
              <a:rPr b="1"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/, /ɒ/, and /</a:t>
            </a:r>
            <a:r>
              <a:rPr lang="en" sz="2400">
                <a:solidFill>
                  <a:schemeClr val="dk2"/>
                </a:solidFill>
              </a:rPr>
              <a:t>ɪ</a:t>
            </a:r>
            <a:r>
              <a:rPr b="1" lang="en" sz="2400">
                <a:solidFill>
                  <a:schemeClr val="dk2"/>
                </a:solidFill>
              </a:rPr>
              <a:t>/?</a:t>
            </a:r>
            <a:br>
              <a:rPr b="1" lang="en" sz="2400">
                <a:solidFill>
                  <a:schemeClr val="dk2"/>
                </a:solidFill>
              </a:rPr>
            </a:b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AutoNum type="arabicPeriod"/>
            </a:pPr>
            <a:r>
              <a:rPr b="1"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sounds are /</a:t>
            </a:r>
            <a:r>
              <a:rPr lang="en" sz="2400">
                <a:solidFill>
                  <a:schemeClr val="dk2"/>
                </a:solidFill>
              </a:rPr>
              <a:t>j</a:t>
            </a:r>
            <a:r>
              <a:rPr b="1"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/ and /</a:t>
            </a:r>
            <a:r>
              <a:rPr b="1" lang="en" sz="2400">
                <a:solidFill>
                  <a:schemeClr val="dk2"/>
                </a:solidFill>
              </a:rPr>
              <a:t>k/?</a:t>
            </a:r>
            <a:r>
              <a:rPr lang="en" sz="2400">
                <a:solidFill>
                  <a:schemeClr val="dk2"/>
                </a:solidFill>
              </a:rPr>
              <a:t> </a:t>
            </a:r>
            <a:br>
              <a:rPr lang="en" sz="2400">
                <a:solidFill>
                  <a:schemeClr val="dk2"/>
                </a:solidFill>
              </a:rPr>
            </a:b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Calibri"/>
              <a:buAutoNum type="arabicPeriod"/>
            </a:pPr>
            <a:r>
              <a:rPr b="1"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do these symbols mean:   /  and   ‘   ?</a:t>
            </a:r>
            <a:br>
              <a:rPr b="1"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</a:p>
          <a:p>
            <a:pPr indent="-412750" lvl="0" marL="457200" rtl="0">
              <a:spcBef>
                <a:spcPts val="0"/>
              </a:spcBef>
              <a:buClr>
                <a:schemeClr val="dk2"/>
              </a:buClr>
              <a:buSzPct val="120833"/>
              <a:buFont typeface="Calibri"/>
              <a:buAutoNum type="arabicPeriod"/>
            </a:pPr>
            <a:r>
              <a:rPr b="1" lang="en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Can you write the word “college” in IPA? </a:t>
            </a:r>
            <a:r>
              <a:rPr b="1" lang="en" sz="2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1" lang="en" sz="2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br>
              <a:rPr b="1" lang="en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490250" y="526350"/>
            <a:ext cx="82641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 u="sng">
                <a:latin typeface="Montserrat"/>
                <a:ea typeface="Montserrat"/>
                <a:cs typeface="Montserrat"/>
                <a:sym typeface="Montserrat"/>
              </a:rPr>
              <a:t>At your table, discuss: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-355600" lvl="0" marL="457200" rtl="0">
              <a:spcBef>
                <a:spcPts val="0"/>
              </a:spcBef>
              <a:buSzPct val="100000"/>
              <a:buFont typeface="Montserrat"/>
              <a:buAutoNum type="arabicParenR"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How did I set a context for this lesson? In other words, how did I show you the importance of learning IPA? </a:t>
            </a:r>
            <a:br>
              <a:rPr lang="en" sz="2000">
                <a:latin typeface="Montserrat"/>
                <a:ea typeface="Montserrat"/>
                <a:cs typeface="Montserrat"/>
                <a:sym typeface="Montserrat"/>
              </a:rPr>
            </a:br>
          </a:p>
          <a:p>
            <a:pPr indent="-355600" lvl="0" marL="457200" rtl="0">
              <a:spcBef>
                <a:spcPts val="0"/>
              </a:spcBef>
              <a:buSzPct val="100000"/>
              <a:buFont typeface="Montserrat"/>
              <a:buAutoNum type="arabicParenR"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What was the learning objective for this lesson? </a:t>
            </a:r>
            <a:br>
              <a:rPr lang="en" sz="2000">
                <a:latin typeface="Montserrat"/>
                <a:ea typeface="Montserrat"/>
                <a:cs typeface="Montserrat"/>
                <a:sym typeface="Montserrat"/>
              </a:rPr>
            </a:br>
          </a:p>
          <a:p>
            <a:pPr indent="-355600" lvl="0" marL="457200" rtl="0">
              <a:spcBef>
                <a:spcPts val="0"/>
              </a:spcBef>
              <a:buSzPct val="100000"/>
              <a:buFont typeface="Montserrat"/>
              <a:buAutoNum type="arabicParenR"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 What are the possible benefits of setting the conditions up for students to teach each other content vs. teaching it to them directly? What are the possible disadvantages? </a:t>
            </a:r>
            <a:br>
              <a:rPr lang="en" sz="2000">
                <a:latin typeface="Montserrat"/>
                <a:ea typeface="Montserrat"/>
                <a:cs typeface="Montserrat"/>
                <a:sym typeface="Montserrat"/>
              </a:rPr>
            </a:br>
          </a:p>
          <a:p>
            <a:pPr indent="-355600" lvl="0" marL="457200" rtl="0">
              <a:spcBef>
                <a:spcPts val="0"/>
              </a:spcBef>
              <a:buSzPct val="100000"/>
              <a:buFont typeface="Montserrat"/>
              <a:buAutoNum type="arabicParenR"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How could you use this framework to introduce or practice a concept in </a:t>
            </a:r>
            <a:r>
              <a:rPr i="1" lang="en" sz="2000">
                <a:latin typeface="Montserrat"/>
                <a:ea typeface="Montserrat"/>
                <a:cs typeface="Montserrat"/>
                <a:sym typeface="Montserrat"/>
              </a:rPr>
              <a:t>your </a:t>
            </a: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class?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Vocab Sort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4725" y="1898912"/>
            <a:ext cx="1156674" cy="115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575" y="1766441"/>
            <a:ext cx="1421624" cy="142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453250" y="1641287"/>
            <a:ext cx="8208900" cy="2737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93" name="Shape 193"/>
          <p:cNvGraphicFramePr/>
          <p:nvPr/>
        </p:nvGraphicFramePr>
        <p:xfrm>
          <a:off x="481825" y="1641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{42B9490F-36D0-4FBA-A611-76B0089B137F}</a:tableStyleId>
              </a:tblPr>
              <a:tblGrid>
                <a:gridCol w="2726775"/>
                <a:gridCol w="2726775"/>
                <a:gridCol w="2726775"/>
              </a:tblGrid>
              <a:tr h="9748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have no clue! </a:t>
                      </a: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might know these...</a:t>
                      </a: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definitely know these!</a:t>
                      </a: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875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875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875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194" name="Shape 194"/>
          <p:cNvSpPr txBox="1"/>
          <p:nvPr/>
        </p:nvSpPr>
        <p:spPr>
          <a:xfrm>
            <a:off x="214675" y="752775"/>
            <a:ext cx="8741400" cy="7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highlight>
                  <a:srgbClr val="FFFFFF"/>
                </a:highlight>
              </a:rPr>
              <a:t>Copy this chart onto your own piece of paper: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265500" y="26425"/>
            <a:ext cx="4045200" cy="890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Vocab List:</a:t>
            </a:r>
          </a:p>
        </p:txBody>
      </p:sp>
      <p:sp>
        <p:nvSpPr>
          <p:cNvPr id="200" name="Shape 200"/>
          <p:cNvSpPr txBox="1"/>
          <p:nvPr>
            <p:ph idx="1" type="subTitle"/>
          </p:nvPr>
        </p:nvSpPr>
        <p:spPr>
          <a:xfrm>
            <a:off x="265500" y="850625"/>
            <a:ext cx="4045200" cy="424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30000"/>
              </a:lnSpc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b="1"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Extroversion</a:t>
            </a:r>
          </a:p>
          <a:p>
            <a:pPr lvl="0" rtl="0">
              <a:lnSpc>
                <a:spcPct val="130000"/>
              </a:lnSpc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b="1" lang="en" sz="2400">
                <a:latin typeface="Arial"/>
                <a:ea typeface="Arial"/>
                <a:cs typeface="Arial"/>
                <a:sym typeface="Arial"/>
              </a:rPr>
              <a:t>Telomeres</a:t>
            </a:r>
          </a:p>
          <a:p>
            <a:pPr lvl="0" rtl="0">
              <a:lnSpc>
                <a:spcPct val="130000"/>
              </a:lnSpc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b="1"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Empathy</a:t>
            </a:r>
          </a:p>
          <a:p>
            <a:pPr lvl="0" rtl="0">
              <a:lnSpc>
                <a:spcPct val="130000"/>
              </a:lnSpc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b="1" lang="en" sz="2400">
                <a:latin typeface="Arial"/>
                <a:ea typeface="Arial"/>
                <a:cs typeface="Arial"/>
                <a:sym typeface="Arial"/>
              </a:rPr>
              <a:t>Cortisol</a:t>
            </a:r>
          </a:p>
          <a:p>
            <a:pPr lvl="0" rtl="0">
              <a:lnSpc>
                <a:spcPct val="130000"/>
              </a:lnSpc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b="1"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Self-Actualization</a:t>
            </a:r>
          </a:p>
          <a:p>
            <a:pPr lvl="0" rtl="0">
              <a:lnSpc>
                <a:spcPct val="130000"/>
              </a:lnSpc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b="1"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Stressor</a:t>
            </a:r>
          </a:p>
          <a:p>
            <a:pPr lvl="0" rtl="0">
              <a:lnSpc>
                <a:spcPct val="130000"/>
              </a:lnSpc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b="1"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Psychonueroimmunology</a:t>
            </a:r>
          </a:p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</a:t>
            </a:r>
            <a:br>
              <a:rPr b="1"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" sz="2400">
                <a:latin typeface="Arial"/>
                <a:ea typeface="Arial"/>
                <a:cs typeface="Arial"/>
                <a:sym typeface="Arial"/>
              </a:rPr>
              <a:t>Locus of control</a:t>
            </a:r>
          </a:p>
        </p:txBody>
      </p:sp>
      <p:sp>
        <p:nvSpPr>
          <p:cNvPr id="201" name="Shape 201"/>
          <p:cNvSpPr/>
          <p:nvPr/>
        </p:nvSpPr>
        <p:spPr>
          <a:xfrm>
            <a:off x="4705875" y="158050"/>
            <a:ext cx="4282500" cy="47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202" name="Shape 202"/>
          <p:cNvGraphicFramePr/>
          <p:nvPr/>
        </p:nvGraphicFramePr>
        <p:xfrm>
          <a:off x="4720500" y="166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{42B9490F-36D0-4FBA-A611-76B0089B137F}</a:tableStyleId>
              </a:tblPr>
              <a:tblGrid>
                <a:gridCol w="1435275"/>
                <a:gridCol w="1435275"/>
                <a:gridCol w="1400525"/>
              </a:tblGrid>
              <a:tr h="6419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800"/>
                        <a:t>No clue! 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800"/>
                        <a:t>Maybe...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800"/>
                        <a:t>Definitely!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3981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3000">
                        <a:solidFill>
                          <a:schemeClr val="dk2"/>
                        </a:solidFill>
                      </a:endParaRPr>
                    </a:p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2"/>
                        </a:buClr>
                        <a:buSzPct val="61111"/>
                        <a:buFont typeface="Arial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3000">
                        <a:solidFill>
                          <a:schemeClr val="dk2"/>
                        </a:solidFill>
                      </a:endParaRPr>
                    </a:p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2"/>
                        </a:buClr>
                        <a:buSzPct val="61111"/>
                        <a:buFont typeface="Arial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3000">
                        <a:solidFill>
                          <a:schemeClr val="dk2"/>
                        </a:solidFill>
                      </a:endParaRPr>
                    </a:p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2"/>
                        </a:buClr>
                        <a:buSzPct val="61111"/>
                        <a:buFont typeface="Arial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3576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3576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Hot Seat</a:t>
            </a:r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6900" y="1909925"/>
            <a:ext cx="12954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2650" y="1897837"/>
            <a:ext cx="1158825" cy="115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6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 sz="7200">
                <a:latin typeface="Arial"/>
                <a:ea typeface="Arial"/>
                <a:cs typeface="Arial"/>
                <a:sym typeface="Arial"/>
              </a:rPr>
              <a:t>cortisol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6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 sz="7200">
                <a:latin typeface="Arial"/>
                <a:ea typeface="Arial"/>
                <a:cs typeface="Arial"/>
                <a:sym typeface="Arial"/>
              </a:rPr>
              <a:t>extroversion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6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r>
              <a:t/>
            </a:r>
            <a:endParaRPr sz="7200"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3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 sz="7200">
                <a:latin typeface="Arial"/>
                <a:ea typeface="Arial"/>
                <a:cs typeface="Arial"/>
                <a:sym typeface="Arial"/>
              </a:rPr>
              <a:t>self-actualization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113475" y="526350"/>
            <a:ext cx="88518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Montserrat"/>
                <a:ea typeface="Montserrat"/>
                <a:cs typeface="Montserrat"/>
                <a:sym typeface="Montserrat"/>
              </a:rPr>
              <a:t>CTL website for info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Montserrat"/>
                <a:ea typeface="Montserrat"/>
                <a:cs typeface="Montserrat"/>
                <a:sym typeface="Montserrat"/>
              </a:rPr>
              <a:t>on future events: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spcBef>
                <a:spcPts val="0"/>
              </a:spcBef>
              <a:buClr>
                <a:schemeClr val="dk2"/>
              </a:buClr>
              <a:buSzPct val="30555"/>
              <a:buFont typeface="Arial"/>
              <a:buNone/>
            </a:pPr>
            <a:r>
              <a:rPr lang="en" sz="3600" u="sng"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http://bit.ly/CTLProgramming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6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 sz="7200">
                <a:latin typeface="Arial"/>
                <a:ea typeface="Arial"/>
                <a:cs typeface="Arial"/>
                <a:sym typeface="Arial"/>
              </a:rPr>
              <a:t>telomeres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6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30000"/>
              </a:lnSpc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3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Psychonueroimmunology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Four Corners</a:t>
            </a:r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2650" y="1761249"/>
            <a:ext cx="1468599" cy="146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150" y="1778400"/>
            <a:ext cx="1533999" cy="155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315025" y="2254050"/>
            <a:ext cx="4162200" cy="2762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LcPeriod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I do it all the time! I came here to get some more ideas.</a:t>
            </a:r>
            <a:br>
              <a:rPr lang="en" sz="2400">
                <a:latin typeface="Arial"/>
                <a:ea typeface="Arial"/>
                <a:cs typeface="Arial"/>
                <a:sym typeface="Arial"/>
              </a:rPr>
            </a:br>
          </a:p>
          <a:p>
            <a:pPr indent="-381000" lvl="0" marL="457200" rtl="0">
              <a:spcBef>
                <a:spcPts val="0"/>
              </a:spcBef>
              <a:buSzPct val="100000"/>
              <a:buFont typeface="Arial"/>
              <a:buAutoNum type="alphaLcPeriod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I’ve never done it before, but I’m interested.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315025" y="130050"/>
            <a:ext cx="79656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Which of these describes your previous experience with active learning?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4687275" y="2309950"/>
            <a:ext cx="4210500" cy="2762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c. I’ve done it before, but I don’t use it very much. </a:t>
            </a:r>
            <a:br>
              <a:rPr lang="en" sz="2400">
                <a:latin typeface="Arial"/>
                <a:ea typeface="Arial"/>
                <a:cs typeface="Arial"/>
                <a:sym typeface="Arial"/>
              </a:rPr>
            </a:b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d. I have some other experience that isn’t described here.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x="196025" y="1846175"/>
            <a:ext cx="4539600" cy="342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Font typeface="Arial"/>
              <a:buAutoNum type="alphaLcPeriod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I’m worried that students will find the activities too “gamelike” or childish.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. I’m worried that students will give each other the wrong information in peer teaching. 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315025" y="130050"/>
            <a:ext cx="79656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2"/>
              </a:buClr>
              <a:buSzPct val="30555"/>
              <a:buFont typeface="Arial"/>
              <a:buNone/>
            </a:pPr>
            <a:r>
              <a:rPr lang="en" sz="36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Which of the following represents the biggest “risk” to trying active learning? </a:t>
            </a:r>
          </a:p>
          <a:p>
            <a:pPr lvl="0" rtl="0" algn="ctr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4817050" y="1722300"/>
            <a:ext cx="4115700" cy="342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.  I worry that I won’t be able to cover all of the content effectively.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d. Students in my classes might think I’m not doing my job if I ask them to “do all of the work.”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/>
        </p:nvSpPr>
        <p:spPr>
          <a:xfrm>
            <a:off x="161200" y="397700"/>
            <a:ext cx="88239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Which of the following might be the most persuasive reason for you to incorporate active learning? 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208575" y="2389075"/>
            <a:ext cx="4210500" cy="265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lphaLcPeriod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Active learning can help me to understand the gaps in student understanding.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2000">
                <a:latin typeface="Arial"/>
                <a:ea typeface="Arial"/>
                <a:cs typeface="Arial"/>
                <a:sym typeface="Arial"/>
              </a:rPr>
            </a:b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. Active learning seems like fun! </a:t>
            </a:r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4558975" y="2389075"/>
            <a:ext cx="4268700" cy="2754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b. Learning research tends to show that active learning and peer teaching aids in retention and learner motivation.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. I teach a subject that would lend itself well to active learning.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288150" y="217425"/>
            <a:ext cx="8424900" cy="689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Resources + Links: 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563775" y="1375725"/>
            <a:ext cx="81495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 txBox="1"/>
          <p:nvPr/>
        </p:nvSpPr>
        <p:spPr>
          <a:xfrm>
            <a:off x="288150" y="1027600"/>
            <a:ext cx="8567700" cy="38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>
                <a:solidFill>
                  <a:srgbClr val="FFFFFF"/>
                </a:solidFill>
              </a:rPr>
              <a:t>CTL website: </a:t>
            </a:r>
            <a:r>
              <a:rPr lang="en" sz="2600" u="sng">
                <a:solidFill>
                  <a:srgbClr val="FFFFFF"/>
                </a:solidFill>
                <a:hlinkClick r:id="rId3"/>
              </a:rPr>
              <a:t>http://bit.ly/CTLProgramming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6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600">
                <a:solidFill>
                  <a:srgbClr val="FFFFFF"/>
                </a:solidFill>
              </a:rPr>
              <a:t>Active learning strategies: </a:t>
            </a:r>
            <a:r>
              <a:rPr lang="en" sz="2600" u="sng">
                <a:solidFill>
                  <a:srgbClr val="FFFFFF"/>
                </a:solidFill>
              </a:rPr>
              <a:t>http://bit.ly/baruchal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6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600">
                <a:solidFill>
                  <a:srgbClr val="FFFFFF"/>
                </a:solidFill>
              </a:rPr>
              <a:t>Math resource pack: </a:t>
            </a:r>
            <a:r>
              <a:rPr lang="en" sz="2600" u="sng">
                <a:solidFill>
                  <a:srgbClr val="FFFFFF"/>
                </a:solidFill>
                <a:hlinkClick r:id="rId4"/>
              </a:rPr>
              <a:t>http://bit.ly/MathActiveLearningResources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6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600">
                <a:solidFill>
                  <a:srgbClr val="FFFFFF"/>
                </a:solidFill>
              </a:rPr>
              <a:t>Laurie - </a:t>
            </a:r>
            <a:r>
              <a:rPr lang="en" sz="2600" u="sng">
                <a:solidFill>
                  <a:srgbClr val="FFFFFF"/>
                </a:solidFill>
                <a:hlinkClick r:id="rId5"/>
              </a:rPr>
              <a:t>laurie.hurson@baruch.cuny.edu</a:t>
            </a:r>
            <a:br>
              <a:rPr lang="en" sz="2600">
                <a:solidFill>
                  <a:srgbClr val="FFFFFF"/>
                </a:solidFill>
              </a:rPr>
            </a:br>
            <a:r>
              <a:rPr lang="en" sz="2600">
                <a:solidFill>
                  <a:srgbClr val="FFFFFF"/>
                </a:solidFill>
              </a:rPr>
              <a:t>Lindsey - </a:t>
            </a:r>
            <a:r>
              <a:rPr lang="en" sz="2600" u="sng">
                <a:solidFill>
                  <a:srgbClr val="FFFFFF"/>
                </a:solidFill>
                <a:hlinkClick r:id="rId6"/>
              </a:rPr>
              <a:t>lindsey.albracht@baruch.cuny.edu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-53475" y="1081675"/>
            <a:ext cx="4715700" cy="1786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100"/>
              <a:t>THINK / PAIR / SHARE</a:t>
            </a:r>
          </a:p>
        </p:txBody>
      </p:sp>
      <p:sp>
        <p:nvSpPr>
          <p:cNvPr id="128" name="Shape 128"/>
          <p:cNvSpPr txBox="1"/>
          <p:nvPr>
            <p:ph idx="2" type="body"/>
          </p:nvPr>
        </p:nvSpPr>
        <p:spPr>
          <a:xfrm>
            <a:off x="4939500" y="724200"/>
            <a:ext cx="42045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Oswald"/>
                <a:ea typeface="Oswald"/>
                <a:cs typeface="Oswald"/>
                <a:sym typeface="Oswald"/>
              </a:rPr>
              <a:t>What is active learning?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4000"/>
              <a:buFont typeface="Arial"/>
              <a:buNone/>
            </a:pPr>
            <a:r>
              <a:t/>
            </a:r>
            <a:endParaRPr sz="2500"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Oswald"/>
                <a:ea typeface="Oswald"/>
                <a:cs typeface="Oswald"/>
                <a:sym typeface="Oswald"/>
              </a:rPr>
              <a:t>In your experiences with active learning:</a:t>
            </a:r>
          </a:p>
          <a:p>
            <a:pPr indent="4572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Oswald"/>
                <a:ea typeface="Oswald"/>
                <a:cs typeface="Oswald"/>
                <a:sym typeface="Oswald"/>
              </a:rPr>
              <a:t>What worked? </a:t>
            </a:r>
          </a:p>
          <a:p>
            <a:pPr indent="38735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4000"/>
              <a:buFont typeface="Arial"/>
              <a:buNone/>
            </a:pPr>
            <a:r>
              <a:rPr lang="en" sz="2500">
                <a:latin typeface="Oswald"/>
                <a:ea typeface="Oswald"/>
                <a:cs typeface="Oswald"/>
                <a:sym typeface="Oswald"/>
              </a:rPr>
              <a:t>What didn't?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44250" y="368825"/>
            <a:ext cx="8455500" cy="447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457200" lvl="0" marL="0" algn="l">
              <a:spcBef>
                <a:spcPts val="0"/>
              </a:spcBef>
              <a:buNone/>
            </a:pPr>
            <a:r>
              <a:rPr lang="en" u="sng">
                <a:latin typeface="Arial"/>
                <a:ea typeface="Arial"/>
                <a:cs typeface="Arial"/>
                <a:sym typeface="Arial"/>
              </a:rPr>
              <a:t>Overview:</a:t>
            </a:r>
          </a:p>
          <a:p>
            <a:pPr indent="-228600" lvl="0" marL="1371600" rtl="0" algn="l">
              <a:spcBef>
                <a:spcPts val="0"/>
              </a:spcBef>
              <a:buFont typeface="Arial"/>
              <a:buAutoNum type="alphaLcPeriod"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Guided Discovery</a:t>
            </a:r>
          </a:p>
          <a:p>
            <a:pPr indent="-228600" lvl="0" marL="1371600" rtl="0" algn="l">
              <a:spcBef>
                <a:spcPts val="0"/>
              </a:spcBef>
              <a:buFont typeface="Arial"/>
              <a:buAutoNum type="alphaLcPeriod"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Vocabulary Sort</a:t>
            </a:r>
          </a:p>
          <a:p>
            <a:pPr indent="-228600" lvl="0" marL="1371600" rtl="0" algn="l">
              <a:spcBef>
                <a:spcPts val="0"/>
              </a:spcBef>
              <a:buFont typeface="Arial"/>
              <a:buAutoNum type="alphaLcPeriod"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Hot Seat </a:t>
            </a:r>
          </a:p>
          <a:p>
            <a:pPr indent="-228600" lvl="0" marL="1371600" algn="l">
              <a:spcBef>
                <a:spcPts val="0"/>
              </a:spcBef>
              <a:buFont typeface="Arial"/>
              <a:buAutoNum type="alphaLcPeriod"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Four Corners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Guided Discovery 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6200" y="1846337"/>
            <a:ext cx="1261825" cy="12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675" y="1846350"/>
            <a:ext cx="15240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637225" y="445025"/>
            <a:ext cx="81951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arenR"/>
            </a:pPr>
            <a:r>
              <a:rPr lang="en" sz="3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Why might students who are learning to read in English have difficulties </a:t>
            </a:r>
            <a:r>
              <a:rPr i="1" lang="en" sz="3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pronouncing</a:t>
            </a:r>
            <a:r>
              <a:rPr lang="en" sz="3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the following words: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Worse, horse, corpse, corps, verse</a:t>
            </a:r>
          </a:p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Tear in eye, your dress you’ll tear;</a:t>
            </a:r>
          </a:p>
          <a:p>
            <a:pPr indent="-457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Queer, fair seer, hear my prayer.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International Phonetic Alphabet (IPA)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775" y="1127524"/>
            <a:ext cx="5196324" cy="387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5707275" y="4050775"/>
            <a:ext cx="3378300" cy="9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Image description: A screenshot of the word “shower” from the Cambridge Learner’s Dictionary which shows the IPA transcription of the word. 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5989875" y="1899750"/>
            <a:ext cx="28131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/’ʃaʊər/ = shower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romanUcPeriod"/>
            </a:pPr>
            <a:r>
              <a:rPr lang="en"/>
              <a:t>Circle the sound that these words have in common.</a:t>
            </a:r>
          </a:p>
        </p:txBody>
      </p:sp>
      <p:graphicFrame>
        <p:nvGraphicFramePr>
          <p:cNvPr id="159" name="Shape 159"/>
          <p:cNvGraphicFramePr/>
          <p:nvPr/>
        </p:nvGraphicFramePr>
        <p:xfrm>
          <a:off x="397400" y="1199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{42B9490F-36D0-4FBA-A611-76B0089B137F}</a:tableStyleId>
              </a:tblPr>
              <a:tblGrid>
                <a:gridCol w="2017225"/>
                <a:gridCol w="2017225"/>
                <a:gridCol w="2017225"/>
                <a:gridCol w="2017225"/>
              </a:tblGrid>
              <a:tr h="675325">
                <a:tc>
                  <a:txBody>
                    <a:bodyPr>
                      <a:noAutofit/>
                    </a:bodyPr>
                    <a:lstStyle/>
                    <a:p>
                      <a:pPr indent="-381000" lvl="0" marL="457200" rtl="0">
                        <a:spcBef>
                          <a:spcPts val="0"/>
                        </a:spcBef>
                        <a:buSzPct val="100000"/>
                        <a:buAutoNum type="arabicPeriod"/>
                      </a:pPr>
                      <a:r>
                        <a:rPr lang="en" sz="2400"/>
                        <a:t>beak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music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cartoon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peak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7B7B7"/>
                    </a:solidFill>
                  </a:tcPr>
                </a:tc>
              </a:tr>
              <a:tr h="6753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2.  teacher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kitchen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culture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picture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753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3.   joke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giant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age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injure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7B7B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279200" y="499925"/>
            <a:ext cx="8627100" cy="46437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457200"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Here’s what these words look like in IPA. Which</a:t>
            </a:r>
            <a:b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b="1" i="1" lang="en" sz="2400" u="sng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symbol</a:t>
            </a: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is the same? </a:t>
            </a:r>
            <a:br>
              <a:rPr lang="en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</a:p>
          <a:p>
            <a:pPr indent="0" lvl="0" marL="457200" rtl="0">
              <a:spcBef>
                <a:spcPts val="0"/>
              </a:spcBef>
              <a:buNone/>
            </a:pPr>
            <a:br>
              <a:rPr b="1" lang="en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 </a:t>
            </a:r>
            <a:r>
              <a:rPr b="1" lang="en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joke							     giant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b="1" lang="en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/dʒoʊk/						       /</a:t>
            </a:r>
            <a:r>
              <a:rPr b="1"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ˈdʒaɪənt/</a:t>
            </a:r>
          </a:p>
          <a:p>
            <a:pPr indent="0" lvl="0" marL="457200" rtl="0">
              <a:spcBef>
                <a:spcPts val="0"/>
              </a:spcBef>
              <a:buNone/>
            </a:pPr>
            <a:br>
              <a:rPr b="1" lang="en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age									 injure</a:t>
            </a:r>
            <a:br>
              <a:rPr b="1" lang="en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</a:t>
            </a:r>
            <a:r>
              <a:rPr b="1" lang="en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eɪdʒ/									/</a:t>
            </a:r>
            <a:r>
              <a:rPr b="1" lang="en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ˈ</a:t>
            </a:r>
            <a:r>
              <a:rPr b="1" lang="en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ɪndʒər/</a:t>
            </a:r>
            <a:br>
              <a:rPr b="1" lang="en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