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5" r:id="rId10"/>
    <p:sldId id="267" r:id="rId11"/>
    <p:sldId id="270" r:id="rId12"/>
    <p:sldId id="271" r:id="rId13"/>
    <p:sldId id="272" r:id="rId14"/>
    <p:sldId id="273" r:id="rId15"/>
    <p:sldId id="277" r:id="rId16"/>
    <p:sldId id="276"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98A11-116C-4521-BF1E-5A5044701182}"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61F06-DB3C-43AD-B299-3292E554EF39}" type="slidenum">
              <a:rPr lang="en-US" smtClean="0"/>
              <a:t>‹#›</a:t>
            </a:fld>
            <a:endParaRPr lang="en-US"/>
          </a:p>
        </p:txBody>
      </p:sp>
    </p:spTree>
    <p:extLst>
      <p:ext uri="{BB962C8B-B14F-4D97-AF65-F5344CB8AC3E}">
        <p14:creationId xmlns:p14="http://schemas.microsoft.com/office/powerpoint/2010/main" val="363974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14</a:t>
            </a:fld>
            <a:endParaRPr lang="en-US" dirty="0"/>
          </a:p>
        </p:txBody>
      </p:sp>
    </p:spTree>
    <p:extLst>
      <p:ext uri="{BB962C8B-B14F-4D97-AF65-F5344CB8AC3E}">
        <p14:creationId xmlns:p14="http://schemas.microsoft.com/office/powerpoint/2010/main" val="25319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16</a:t>
            </a:fld>
            <a:endParaRPr lang="en-US" dirty="0"/>
          </a:p>
        </p:txBody>
      </p:sp>
    </p:spTree>
    <p:extLst>
      <p:ext uri="{BB962C8B-B14F-4D97-AF65-F5344CB8AC3E}">
        <p14:creationId xmlns:p14="http://schemas.microsoft.com/office/powerpoint/2010/main" val="404176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F1C438-3011-4B7B-9881-871A34FA60EB}"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2013-6D01-4135-A172-FA4372886DB1}" type="slidenum">
              <a:rPr lang="en-US" smtClean="0"/>
              <a:t>‹#›</a:t>
            </a:fld>
            <a:endParaRPr lang="en-US"/>
          </a:p>
        </p:txBody>
      </p:sp>
    </p:spTree>
    <p:extLst>
      <p:ext uri="{BB962C8B-B14F-4D97-AF65-F5344CB8AC3E}">
        <p14:creationId xmlns:p14="http://schemas.microsoft.com/office/powerpoint/2010/main" val="185709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1C438-3011-4B7B-9881-871A34FA60EB}"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2013-6D01-4135-A172-FA4372886DB1}" type="slidenum">
              <a:rPr lang="en-US" smtClean="0"/>
              <a:t>‹#›</a:t>
            </a:fld>
            <a:endParaRPr lang="en-US"/>
          </a:p>
        </p:txBody>
      </p:sp>
    </p:spTree>
    <p:extLst>
      <p:ext uri="{BB962C8B-B14F-4D97-AF65-F5344CB8AC3E}">
        <p14:creationId xmlns:p14="http://schemas.microsoft.com/office/powerpoint/2010/main" val="194275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1C438-3011-4B7B-9881-871A34FA60EB}"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2013-6D01-4135-A172-FA4372886DB1}" type="slidenum">
              <a:rPr lang="en-US" smtClean="0"/>
              <a:t>‹#›</a:t>
            </a:fld>
            <a:endParaRPr lang="en-US"/>
          </a:p>
        </p:txBody>
      </p:sp>
    </p:spTree>
    <p:extLst>
      <p:ext uri="{BB962C8B-B14F-4D97-AF65-F5344CB8AC3E}">
        <p14:creationId xmlns:p14="http://schemas.microsoft.com/office/powerpoint/2010/main" val="25778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1C438-3011-4B7B-9881-871A34FA60EB}"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2013-6D01-4135-A172-FA4372886DB1}" type="slidenum">
              <a:rPr lang="en-US" smtClean="0"/>
              <a:t>‹#›</a:t>
            </a:fld>
            <a:endParaRPr lang="en-US"/>
          </a:p>
        </p:txBody>
      </p:sp>
    </p:spTree>
    <p:extLst>
      <p:ext uri="{BB962C8B-B14F-4D97-AF65-F5344CB8AC3E}">
        <p14:creationId xmlns:p14="http://schemas.microsoft.com/office/powerpoint/2010/main" val="293705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1C438-3011-4B7B-9881-871A34FA60EB}"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2013-6D01-4135-A172-FA4372886DB1}" type="slidenum">
              <a:rPr lang="en-US" smtClean="0"/>
              <a:t>‹#›</a:t>
            </a:fld>
            <a:endParaRPr lang="en-US"/>
          </a:p>
        </p:txBody>
      </p:sp>
    </p:spTree>
    <p:extLst>
      <p:ext uri="{BB962C8B-B14F-4D97-AF65-F5344CB8AC3E}">
        <p14:creationId xmlns:p14="http://schemas.microsoft.com/office/powerpoint/2010/main" val="107601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F1C438-3011-4B7B-9881-871A34FA60EB}"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F2013-6D01-4135-A172-FA4372886DB1}" type="slidenum">
              <a:rPr lang="en-US" smtClean="0"/>
              <a:t>‹#›</a:t>
            </a:fld>
            <a:endParaRPr lang="en-US"/>
          </a:p>
        </p:txBody>
      </p:sp>
    </p:spTree>
    <p:extLst>
      <p:ext uri="{BB962C8B-B14F-4D97-AF65-F5344CB8AC3E}">
        <p14:creationId xmlns:p14="http://schemas.microsoft.com/office/powerpoint/2010/main" val="317312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F1C438-3011-4B7B-9881-871A34FA60EB}"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F2013-6D01-4135-A172-FA4372886DB1}" type="slidenum">
              <a:rPr lang="en-US" smtClean="0"/>
              <a:t>‹#›</a:t>
            </a:fld>
            <a:endParaRPr lang="en-US"/>
          </a:p>
        </p:txBody>
      </p:sp>
    </p:spTree>
    <p:extLst>
      <p:ext uri="{BB962C8B-B14F-4D97-AF65-F5344CB8AC3E}">
        <p14:creationId xmlns:p14="http://schemas.microsoft.com/office/powerpoint/2010/main" val="365193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F1C438-3011-4B7B-9881-871A34FA60EB}"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F2013-6D01-4135-A172-FA4372886DB1}" type="slidenum">
              <a:rPr lang="en-US" smtClean="0"/>
              <a:t>‹#›</a:t>
            </a:fld>
            <a:endParaRPr lang="en-US"/>
          </a:p>
        </p:txBody>
      </p:sp>
    </p:spTree>
    <p:extLst>
      <p:ext uri="{BB962C8B-B14F-4D97-AF65-F5344CB8AC3E}">
        <p14:creationId xmlns:p14="http://schemas.microsoft.com/office/powerpoint/2010/main" val="418384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1C438-3011-4B7B-9881-871A34FA60EB}"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F2013-6D01-4135-A172-FA4372886DB1}" type="slidenum">
              <a:rPr lang="en-US" smtClean="0"/>
              <a:t>‹#›</a:t>
            </a:fld>
            <a:endParaRPr lang="en-US"/>
          </a:p>
        </p:txBody>
      </p:sp>
    </p:spTree>
    <p:extLst>
      <p:ext uri="{BB962C8B-B14F-4D97-AF65-F5344CB8AC3E}">
        <p14:creationId xmlns:p14="http://schemas.microsoft.com/office/powerpoint/2010/main" val="202692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1C438-3011-4B7B-9881-871A34FA60EB}"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F2013-6D01-4135-A172-FA4372886DB1}" type="slidenum">
              <a:rPr lang="en-US" smtClean="0"/>
              <a:t>‹#›</a:t>
            </a:fld>
            <a:endParaRPr lang="en-US"/>
          </a:p>
        </p:txBody>
      </p:sp>
    </p:spTree>
    <p:extLst>
      <p:ext uri="{BB962C8B-B14F-4D97-AF65-F5344CB8AC3E}">
        <p14:creationId xmlns:p14="http://schemas.microsoft.com/office/powerpoint/2010/main" val="8643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1C438-3011-4B7B-9881-871A34FA60EB}"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F2013-6D01-4135-A172-FA4372886DB1}" type="slidenum">
              <a:rPr lang="en-US" smtClean="0"/>
              <a:t>‹#›</a:t>
            </a:fld>
            <a:endParaRPr lang="en-US"/>
          </a:p>
        </p:txBody>
      </p:sp>
    </p:spTree>
    <p:extLst>
      <p:ext uri="{BB962C8B-B14F-4D97-AF65-F5344CB8AC3E}">
        <p14:creationId xmlns:p14="http://schemas.microsoft.com/office/powerpoint/2010/main" val="136408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1C438-3011-4B7B-9881-871A34FA60EB}"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F2013-6D01-4135-A172-FA4372886DB1}" type="slidenum">
              <a:rPr lang="en-US" smtClean="0"/>
              <a:t>‹#›</a:t>
            </a:fld>
            <a:endParaRPr lang="en-US"/>
          </a:p>
        </p:txBody>
      </p:sp>
    </p:spTree>
    <p:extLst>
      <p:ext uri="{BB962C8B-B14F-4D97-AF65-F5344CB8AC3E}">
        <p14:creationId xmlns:p14="http://schemas.microsoft.com/office/powerpoint/2010/main" val="2401331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Quiz 2 Prep Slide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141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1143000"/>
          </a:xfrm>
        </p:spPr>
        <p:txBody>
          <a:bodyPr/>
          <a:lstStyle/>
          <a:p>
            <a:r>
              <a:rPr lang="en-US" dirty="0" smtClean="0"/>
              <a:t>1896 </a:t>
            </a:r>
            <a:r>
              <a:rPr lang="en-US" i="1" dirty="0" err="1" smtClean="0"/>
              <a:t>Plessy</a:t>
            </a:r>
            <a:r>
              <a:rPr lang="en-US" i="1" dirty="0" smtClean="0"/>
              <a:t> vs. Ferguson</a:t>
            </a:r>
            <a:endParaRPr lang="en-US" dirty="0"/>
          </a:p>
        </p:txBody>
      </p:sp>
      <p:pic>
        <p:nvPicPr>
          <p:cNvPr id="36866" name="Picture 2" descr="http://memory.loc.gov/pnp/ppmsc/00200/00209r.jpg"/>
          <p:cNvPicPr>
            <a:picLocks noChangeAspect="1" noChangeArrowheads="1"/>
          </p:cNvPicPr>
          <p:nvPr/>
        </p:nvPicPr>
        <p:blipFill>
          <a:blip r:embed="rId2" cstate="print"/>
          <a:srcRect l="13628" t="15783" r="15503" b="36284"/>
          <a:stretch>
            <a:fillRect/>
          </a:stretch>
        </p:blipFill>
        <p:spPr bwMode="auto">
          <a:xfrm>
            <a:off x="2286000" y="1447800"/>
            <a:ext cx="7772400" cy="4343400"/>
          </a:xfrm>
          <a:prstGeom prst="rect">
            <a:avLst/>
          </a:prstGeom>
          <a:noFill/>
        </p:spPr>
      </p:pic>
      <p:sp>
        <p:nvSpPr>
          <p:cNvPr id="4" name="TextBox 3"/>
          <p:cNvSpPr txBox="1"/>
          <p:nvPr/>
        </p:nvSpPr>
        <p:spPr>
          <a:xfrm>
            <a:off x="2362200" y="5867401"/>
            <a:ext cx="7543800" cy="646331"/>
          </a:xfrm>
          <a:prstGeom prst="rect">
            <a:avLst/>
          </a:prstGeom>
          <a:noFill/>
        </p:spPr>
        <p:txBody>
          <a:bodyPr wrap="square" rtlCol="0">
            <a:spAutoFit/>
          </a:bodyPr>
          <a:lstStyle/>
          <a:p>
            <a:pPr algn="r"/>
            <a:r>
              <a:rPr lang="en-US" sz="3600" dirty="0"/>
              <a:t>“Separate but Equal”</a:t>
            </a:r>
            <a:endParaRPr lang="en-US" sz="3600" dirty="0"/>
          </a:p>
        </p:txBody>
      </p:sp>
    </p:spTree>
    <p:extLst>
      <p:ext uri="{BB962C8B-B14F-4D97-AF65-F5344CB8AC3E}">
        <p14:creationId xmlns:p14="http://schemas.microsoft.com/office/powerpoint/2010/main" val="515641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Wilmington Riot of 1898</a:t>
            </a:r>
            <a:endParaRPr lang="en-US" dirty="0"/>
          </a:p>
        </p:txBody>
      </p:sp>
      <p:sp>
        <p:nvSpPr>
          <p:cNvPr id="3" name="TextBox 2"/>
          <p:cNvSpPr txBox="1"/>
          <p:nvPr/>
        </p:nvSpPr>
        <p:spPr>
          <a:xfrm>
            <a:off x="6781800" y="1600200"/>
            <a:ext cx="3352800" cy="4801314"/>
          </a:xfrm>
          <a:prstGeom prst="rect">
            <a:avLst/>
          </a:prstGeom>
          <a:noFill/>
        </p:spPr>
        <p:txBody>
          <a:bodyPr wrap="square" rtlCol="0">
            <a:spAutoFit/>
          </a:bodyPr>
          <a:lstStyle/>
          <a:p>
            <a:r>
              <a:rPr lang="en-US" dirty="0"/>
              <a:t>1875 Red Shirts a Political Klan group intimidated black voters</a:t>
            </a:r>
          </a:p>
          <a:p>
            <a:endParaRPr lang="en-US" dirty="0"/>
          </a:p>
          <a:p>
            <a:r>
              <a:rPr lang="en-US" dirty="0"/>
              <a:t>1894 and 1896 elections-Fusionist Party manages to get elected.</a:t>
            </a:r>
          </a:p>
          <a:p>
            <a:endParaRPr lang="en-US" dirty="0"/>
          </a:p>
          <a:p>
            <a:r>
              <a:rPr lang="en-US" dirty="0"/>
              <a:t>1898  Committee of Nine uses Red Shirts and open violence to Manage Only U.S. Governmental Coup </a:t>
            </a:r>
          </a:p>
          <a:p>
            <a:endParaRPr lang="en-US" dirty="0"/>
          </a:p>
          <a:p>
            <a:r>
              <a:rPr lang="en-US" dirty="0"/>
              <a:t>Burned African American Printing Press,  Open fired on Black residents, caused many black residents to flee—many to Durham</a:t>
            </a:r>
          </a:p>
          <a:p>
            <a:endParaRPr lang="en-US" dirty="0"/>
          </a:p>
        </p:txBody>
      </p:sp>
      <p:pic>
        <p:nvPicPr>
          <p:cNvPr id="32770" name="Picture 2" descr="http://ww1.prweb.com/prfiles/2013/01/14/10322517/Wilmington1898NewYorkHerald260.jpg"/>
          <p:cNvPicPr>
            <a:picLocks noChangeAspect="1" noChangeArrowheads="1"/>
          </p:cNvPicPr>
          <p:nvPr/>
        </p:nvPicPr>
        <p:blipFill>
          <a:blip r:embed="rId2" cstate="print"/>
          <a:srcRect/>
          <a:stretch>
            <a:fillRect/>
          </a:stretch>
        </p:blipFill>
        <p:spPr bwMode="auto">
          <a:xfrm>
            <a:off x="1905000" y="1600200"/>
            <a:ext cx="4625707" cy="4038600"/>
          </a:xfrm>
          <a:prstGeom prst="rect">
            <a:avLst/>
          </a:prstGeom>
          <a:noFill/>
        </p:spPr>
      </p:pic>
    </p:spTree>
    <p:extLst>
      <p:ext uri="{BB962C8B-B14F-4D97-AF65-F5344CB8AC3E}">
        <p14:creationId xmlns:p14="http://schemas.microsoft.com/office/powerpoint/2010/main" val="1937906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1903 Souls of Black Folks Published</a:t>
            </a:r>
            <a:endParaRPr lang="en-US" sz="3800" dirty="0"/>
          </a:p>
        </p:txBody>
      </p:sp>
      <p:sp>
        <p:nvSpPr>
          <p:cNvPr id="3" name="TextBox 2"/>
          <p:cNvSpPr txBox="1"/>
          <p:nvPr/>
        </p:nvSpPr>
        <p:spPr>
          <a:xfrm>
            <a:off x="5562600" y="1752600"/>
            <a:ext cx="4419600" cy="4278094"/>
          </a:xfrm>
          <a:prstGeom prst="rect">
            <a:avLst/>
          </a:prstGeom>
          <a:noFill/>
        </p:spPr>
        <p:txBody>
          <a:bodyPr wrap="square" rtlCol="0">
            <a:spAutoFit/>
          </a:bodyPr>
          <a:lstStyle/>
          <a:p>
            <a:r>
              <a:rPr lang="en-US" sz="1700" dirty="0"/>
              <a:t>History  of  Reconstruction</a:t>
            </a:r>
          </a:p>
          <a:p>
            <a:endParaRPr lang="en-US" sz="1700" dirty="0"/>
          </a:p>
          <a:p>
            <a:r>
              <a:rPr lang="en-US" sz="1700" dirty="0"/>
              <a:t>Case for university (</a:t>
            </a:r>
            <a:r>
              <a:rPr lang="en-US" sz="1700" dirty="0" err="1"/>
              <a:t>vs</a:t>
            </a:r>
            <a:r>
              <a:rPr lang="en-US" sz="1700" dirty="0"/>
              <a:t> training) education</a:t>
            </a:r>
          </a:p>
          <a:p>
            <a:endParaRPr lang="en-US" sz="1700" dirty="0"/>
          </a:p>
          <a:p>
            <a:r>
              <a:rPr lang="en-US" sz="1700" dirty="0"/>
              <a:t>Celebration of Black Genius</a:t>
            </a:r>
          </a:p>
          <a:p>
            <a:endParaRPr lang="en-US" sz="1700" dirty="0"/>
          </a:p>
          <a:p>
            <a:r>
              <a:rPr lang="en-US" sz="1700" dirty="0"/>
              <a:t>Celebration of Sorrow Songs</a:t>
            </a:r>
          </a:p>
          <a:p>
            <a:endParaRPr lang="en-US" sz="1700" dirty="0"/>
          </a:p>
          <a:p>
            <a:r>
              <a:rPr lang="en-US" sz="1700" dirty="0"/>
              <a:t>Articulation of the Veil, Double Consciousness, and Second Sight,  which help describe the relationship between black identity, self and being in America.  Also lays frame work for thinking about problems of visibility or </a:t>
            </a:r>
            <a:r>
              <a:rPr lang="en-US" sz="1700" dirty="0" err="1"/>
              <a:t>spectographia</a:t>
            </a:r>
            <a:endParaRPr lang="en-US" sz="1700" dirty="0"/>
          </a:p>
          <a:p>
            <a:endParaRPr lang="en-US" sz="1700" dirty="0"/>
          </a:p>
          <a:p>
            <a:r>
              <a:rPr lang="en-US" sz="1700" dirty="0"/>
              <a:t>Also: Class, Gender, and Miscegenation Issues</a:t>
            </a:r>
            <a:endParaRPr lang="en-US" sz="1700" dirty="0"/>
          </a:p>
        </p:txBody>
      </p:sp>
      <p:pic>
        <p:nvPicPr>
          <p:cNvPr id="29698" name="Picture 2" descr="http://www.trussel.com/hf/covers/dubois02a.jpg"/>
          <p:cNvPicPr>
            <a:picLocks noChangeAspect="1" noChangeArrowheads="1"/>
          </p:cNvPicPr>
          <p:nvPr/>
        </p:nvPicPr>
        <p:blipFill>
          <a:blip r:embed="rId2" cstate="print"/>
          <a:srcRect/>
          <a:stretch>
            <a:fillRect/>
          </a:stretch>
        </p:blipFill>
        <p:spPr bwMode="auto">
          <a:xfrm>
            <a:off x="2209800" y="1524001"/>
            <a:ext cx="2909730" cy="4909155"/>
          </a:xfrm>
          <a:prstGeom prst="rect">
            <a:avLst/>
          </a:prstGeom>
          <a:noFill/>
        </p:spPr>
      </p:pic>
    </p:spTree>
    <p:extLst>
      <p:ext uri="{BB962C8B-B14F-4D97-AF65-F5344CB8AC3E}">
        <p14:creationId xmlns:p14="http://schemas.microsoft.com/office/powerpoint/2010/main" val="1164053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1909 Founding of the NAACP</a:t>
            </a:r>
            <a:endParaRPr lang="en-US" dirty="0"/>
          </a:p>
        </p:txBody>
      </p:sp>
      <p:pic>
        <p:nvPicPr>
          <p:cNvPr id="1026" name="Picture 2" descr="http://thyblackman.com/wp-content/uploads/2014/01/2014-NAAC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63843"/>
            <a:ext cx="9753600" cy="519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81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a:t>
            </a:r>
            <a:r>
              <a:rPr lang="en-US" dirty="0" smtClean="0"/>
              <a:t>Renaissance</a:t>
            </a:r>
            <a:endParaRPr lang="en-US" dirty="0"/>
          </a:p>
        </p:txBody>
      </p:sp>
      <p:sp>
        <p:nvSpPr>
          <p:cNvPr id="3" name="Content Placeholder 2"/>
          <p:cNvSpPr>
            <a:spLocks noGrp="1"/>
          </p:cNvSpPr>
          <p:nvPr>
            <p:ph idx="1"/>
          </p:nvPr>
        </p:nvSpPr>
        <p:spPr>
          <a:xfrm>
            <a:off x="838200" y="1690688"/>
            <a:ext cx="4953000" cy="4864658"/>
          </a:xfrm>
        </p:spPr>
        <p:txBody>
          <a:bodyPr>
            <a:normAutofit fontScale="70000" lnSpcReduction="20000"/>
          </a:bodyPr>
          <a:lstStyle/>
          <a:p>
            <a:r>
              <a:rPr lang="en-US" dirty="0" smtClean="0">
                <a:solidFill>
                  <a:schemeClr val="tx1">
                    <a:lumMod val="95000"/>
                  </a:schemeClr>
                </a:solidFill>
              </a:rPr>
              <a:t>c.1900-1920 </a:t>
            </a:r>
            <a:r>
              <a:rPr lang="en-US" dirty="0" smtClean="0">
                <a:solidFill>
                  <a:schemeClr val="tx1">
                    <a:lumMod val="95000"/>
                  </a:schemeClr>
                </a:solidFill>
              </a:rPr>
              <a:t>Harlem </a:t>
            </a:r>
            <a:r>
              <a:rPr lang="en-US" dirty="0" smtClean="0">
                <a:solidFill>
                  <a:schemeClr val="tx1">
                    <a:lumMod val="95000"/>
                  </a:schemeClr>
                </a:solidFill>
              </a:rPr>
              <a:t>becomes a black neighborhood  </a:t>
            </a:r>
            <a:endParaRPr lang="en-US" dirty="0" smtClean="0">
              <a:solidFill>
                <a:schemeClr val="tx1">
                  <a:lumMod val="95000"/>
                </a:schemeClr>
              </a:solidFill>
            </a:endParaRPr>
          </a:p>
          <a:p>
            <a:endParaRPr lang="en-US" dirty="0">
              <a:solidFill>
                <a:schemeClr val="tx1">
                  <a:lumMod val="95000"/>
                </a:schemeClr>
              </a:solidFill>
            </a:endParaRPr>
          </a:p>
          <a:p>
            <a:r>
              <a:rPr lang="en-US" b="1" dirty="0" smtClean="0">
                <a:solidFill>
                  <a:schemeClr val="tx1">
                    <a:lumMod val="95000"/>
                  </a:schemeClr>
                </a:solidFill>
              </a:rPr>
              <a:t>1914 WWI begins (segregated units)</a:t>
            </a:r>
            <a:endParaRPr lang="en-US" b="1" dirty="0" smtClean="0">
              <a:solidFill>
                <a:schemeClr val="tx1">
                  <a:lumMod val="95000"/>
                </a:schemeClr>
              </a:solidFill>
            </a:endParaRPr>
          </a:p>
          <a:p>
            <a:endParaRPr lang="en-US" dirty="0" smtClean="0">
              <a:solidFill>
                <a:schemeClr val="tx1">
                  <a:lumMod val="95000"/>
                </a:schemeClr>
              </a:solidFill>
            </a:endParaRPr>
          </a:p>
          <a:p>
            <a:r>
              <a:rPr lang="en-US" dirty="0" smtClean="0">
                <a:solidFill>
                  <a:schemeClr val="tx1">
                    <a:lumMod val="95000"/>
                  </a:schemeClr>
                </a:solidFill>
              </a:rPr>
              <a:t>1918 WWI Ends </a:t>
            </a:r>
            <a:r>
              <a:rPr lang="en-US" dirty="0" smtClean="0">
                <a:solidFill>
                  <a:schemeClr val="tx1">
                    <a:lumMod val="95000"/>
                  </a:schemeClr>
                </a:solidFill>
              </a:rPr>
              <a:t>racism still </a:t>
            </a:r>
            <a:r>
              <a:rPr lang="en-US" dirty="0" smtClean="0">
                <a:solidFill>
                  <a:schemeClr val="tx1">
                    <a:lumMod val="95000"/>
                  </a:schemeClr>
                </a:solidFill>
              </a:rPr>
              <a:t>exists</a:t>
            </a:r>
          </a:p>
          <a:p>
            <a:endParaRPr lang="en-US" dirty="0" smtClean="0">
              <a:solidFill>
                <a:schemeClr val="tx1">
                  <a:lumMod val="95000"/>
                </a:schemeClr>
              </a:solidFill>
            </a:endParaRPr>
          </a:p>
          <a:p>
            <a:r>
              <a:rPr lang="en-US" dirty="0" smtClean="0">
                <a:solidFill>
                  <a:schemeClr val="tx1">
                    <a:lumMod val="95000"/>
                  </a:schemeClr>
                </a:solidFill>
              </a:rPr>
              <a:t>1919 race </a:t>
            </a:r>
            <a:r>
              <a:rPr lang="en-US" dirty="0" smtClean="0">
                <a:solidFill>
                  <a:schemeClr val="tx1">
                    <a:lumMod val="95000"/>
                  </a:schemeClr>
                </a:solidFill>
              </a:rPr>
              <a:t>riots (Red Summer of 1919</a:t>
            </a:r>
            <a:r>
              <a:rPr lang="en-US" dirty="0" smtClean="0">
                <a:solidFill>
                  <a:schemeClr val="tx1">
                    <a:lumMod val="95000"/>
                  </a:schemeClr>
                </a:solidFill>
              </a:rPr>
              <a:t>)</a:t>
            </a:r>
          </a:p>
          <a:p>
            <a:endParaRPr lang="en-US" dirty="0" smtClean="0">
              <a:solidFill>
                <a:schemeClr val="tx1">
                  <a:lumMod val="95000"/>
                </a:schemeClr>
              </a:solidFill>
            </a:endParaRPr>
          </a:p>
          <a:p>
            <a:r>
              <a:rPr lang="en-US" b="1" dirty="0" smtClean="0">
                <a:solidFill>
                  <a:schemeClr val="tx1">
                    <a:lumMod val="95000"/>
                  </a:schemeClr>
                </a:solidFill>
              </a:rPr>
              <a:t>1918 The Harlem Renaissance </a:t>
            </a:r>
            <a:r>
              <a:rPr lang="en-US" b="1" dirty="0" smtClean="0">
                <a:solidFill>
                  <a:schemeClr val="tx1">
                    <a:lumMod val="95000"/>
                  </a:schemeClr>
                </a:solidFill>
              </a:rPr>
              <a:t>1918s begins (peaks between 1924-1929)  </a:t>
            </a:r>
            <a:endParaRPr lang="en-US" b="1" dirty="0">
              <a:solidFill>
                <a:schemeClr val="tx1">
                  <a:lumMod val="95000"/>
                </a:schemeClr>
              </a:solidFill>
            </a:endParaRPr>
          </a:p>
          <a:p>
            <a:endParaRPr lang="en-US" b="1" dirty="0" smtClean="0">
              <a:solidFill>
                <a:schemeClr val="tx1">
                  <a:lumMod val="95000"/>
                </a:schemeClr>
              </a:solidFill>
            </a:endParaRPr>
          </a:p>
          <a:p>
            <a:r>
              <a:rPr lang="en-US" b="1" dirty="0" smtClean="0">
                <a:solidFill>
                  <a:schemeClr val="tx1">
                    <a:lumMod val="95000"/>
                  </a:schemeClr>
                </a:solidFill>
              </a:rPr>
              <a:t>1926 </a:t>
            </a:r>
            <a:r>
              <a:rPr lang="en-US" b="1" i="1" dirty="0" smtClean="0">
                <a:solidFill>
                  <a:schemeClr val="tx1">
                    <a:lumMod val="95000"/>
                  </a:schemeClr>
                </a:solidFill>
              </a:rPr>
              <a:t>Fire!!  </a:t>
            </a:r>
            <a:r>
              <a:rPr lang="en-US" b="1" dirty="0" smtClean="0">
                <a:solidFill>
                  <a:schemeClr val="tx1">
                    <a:lumMod val="95000"/>
                  </a:schemeClr>
                </a:solidFill>
              </a:rPr>
              <a:t>Published </a:t>
            </a:r>
          </a:p>
          <a:p>
            <a:endParaRPr lang="en-US" dirty="0" smtClean="0">
              <a:solidFill>
                <a:schemeClr val="tx1">
                  <a:lumMod val="95000"/>
                </a:schemeClr>
              </a:solidFill>
            </a:endParaRPr>
          </a:p>
          <a:p>
            <a:r>
              <a:rPr lang="en-US" dirty="0" smtClean="0">
                <a:solidFill>
                  <a:schemeClr val="tx1">
                    <a:lumMod val="95000"/>
                  </a:schemeClr>
                </a:solidFill>
              </a:rPr>
              <a:t>1930s Harlem Renaissance ends</a:t>
            </a:r>
            <a:endParaRPr lang="en-US" dirty="0" smtClean="0">
              <a:solidFill>
                <a:schemeClr val="tx1">
                  <a:lumMod val="95000"/>
                </a:schemeClr>
              </a:solidFill>
            </a:endParaRPr>
          </a:p>
        </p:txBody>
      </p:sp>
      <p:pic>
        <p:nvPicPr>
          <p:cNvPr id="2054" name="Picture 6" descr="Drawing in two colors"/>
          <p:cNvPicPr>
            <a:picLocks noChangeAspect="1" noChangeArrowheads="1"/>
          </p:cNvPicPr>
          <p:nvPr/>
        </p:nvPicPr>
        <p:blipFill rotWithShape="1">
          <a:blip r:embed="rId3">
            <a:extLst>
              <a:ext uri="{28A0092B-C50C-407E-A947-70E740481C1C}">
                <a14:useLocalDpi xmlns:a14="http://schemas.microsoft.com/office/drawing/2010/main" val="0"/>
              </a:ext>
            </a:extLst>
          </a:blip>
          <a:srcRect l="9356" t="8699" r="11838" b="3413"/>
          <a:stretch/>
        </p:blipFill>
        <p:spPr bwMode="auto">
          <a:xfrm>
            <a:off x="6542468" y="656823"/>
            <a:ext cx="4140310" cy="589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07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Depression </a:t>
            </a:r>
            <a:endParaRPr lang="en-US" dirty="0"/>
          </a:p>
        </p:txBody>
      </p:sp>
      <p:sp>
        <p:nvSpPr>
          <p:cNvPr id="3" name="Content Placeholder 2"/>
          <p:cNvSpPr>
            <a:spLocks noGrp="1"/>
          </p:cNvSpPr>
          <p:nvPr>
            <p:ph idx="1"/>
          </p:nvPr>
        </p:nvSpPr>
        <p:spPr>
          <a:xfrm>
            <a:off x="838201" y="1825624"/>
            <a:ext cx="5150476" cy="4590441"/>
          </a:xfrm>
        </p:spPr>
        <p:txBody>
          <a:bodyPr>
            <a:normAutofit fontScale="77500" lnSpcReduction="20000"/>
          </a:bodyPr>
          <a:lstStyle/>
          <a:p>
            <a:r>
              <a:rPr lang="en-US" b="1" dirty="0" smtClean="0"/>
              <a:t>1929 Stock Market Crash  (Black Tuesday begins the Great Depression)</a:t>
            </a:r>
          </a:p>
          <a:p>
            <a:endParaRPr lang="en-US" dirty="0" smtClean="0"/>
          </a:p>
          <a:p>
            <a:r>
              <a:rPr lang="en-US" dirty="0" smtClean="0"/>
              <a:t>1933 FDR institutes first wave of the New Deal</a:t>
            </a:r>
          </a:p>
          <a:p>
            <a:endParaRPr lang="en-US" dirty="0" smtClean="0"/>
          </a:p>
          <a:p>
            <a:r>
              <a:rPr lang="en-US" b="1" dirty="0" smtClean="0"/>
              <a:t>1935 second wave of the New Deal (includes Social Security and Works Progress Administration—creates lots  of jobs and archives of black life, culture, and history)</a:t>
            </a:r>
          </a:p>
          <a:p>
            <a:endParaRPr lang="en-US" dirty="0" smtClean="0"/>
          </a:p>
          <a:p>
            <a:r>
              <a:rPr lang="en-US" dirty="0" smtClean="0"/>
              <a:t>1938 End of the Depression -- Economy more  stable; conservative efforts to undo social welfare initiatives. </a:t>
            </a:r>
          </a:p>
          <a:p>
            <a:endParaRPr lang="en-US" dirty="0"/>
          </a:p>
        </p:txBody>
      </p:sp>
      <p:pic>
        <p:nvPicPr>
          <p:cNvPr id="3074" name="Picture 2" descr="harlem renaissanc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450" y="1825625"/>
            <a:ext cx="5086350" cy="3819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58377" y="5769735"/>
            <a:ext cx="5138671" cy="646331"/>
          </a:xfrm>
          <a:prstGeom prst="rect">
            <a:avLst/>
          </a:prstGeom>
          <a:noFill/>
        </p:spPr>
        <p:txBody>
          <a:bodyPr wrap="square" rtlCol="0">
            <a:spAutoFit/>
          </a:bodyPr>
          <a:lstStyle/>
          <a:p>
            <a:r>
              <a:rPr lang="en-US" dirty="0" smtClean="0"/>
              <a:t>Billie Holiday with Ben Webster and Jonny Russell in Harlem, 1935 </a:t>
            </a:r>
            <a:endParaRPr lang="en-US" dirty="0"/>
          </a:p>
        </p:txBody>
      </p:sp>
    </p:spTree>
    <p:extLst>
      <p:ext uri="{BB962C8B-B14F-4D97-AF65-F5344CB8AC3E}">
        <p14:creationId xmlns:p14="http://schemas.microsoft.com/office/powerpoint/2010/main" val="224512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Movements</a:t>
            </a:r>
            <a:endParaRPr lang="en-US" dirty="0"/>
          </a:p>
        </p:txBody>
      </p:sp>
      <p:sp>
        <p:nvSpPr>
          <p:cNvPr id="3" name="Content Placeholder 2"/>
          <p:cNvSpPr>
            <a:spLocks noGrp="1"/>
          </p:cNvSpPr>
          <p:nvPr>
            <p:ph idx="1"/>
          </p:nvPr>
        </p:nvSpPr>
        <p:spPr>
          <a:xfrm>
            <a:off x="680724" y="1690688"/>
            <a:ext cx="3923427" cy="5019205"/>
          </a:xfrm>
        </p:spPr>
        <p:txBody>
          <a:bodyPr>
            <a:normAutofit fontScale="47500" lnSpcReduction="20000"/>
          </a:bodyPr>
          <a:lstStyle/>
          <a:p>
            <a:r>
              <a:rPr lang="en-US" dirty="0" smtClean="0"/>
              <a:t>1939  WWII begins</a:t>
            </a:r>
          </a:p>
          <a:p>
            <a:r>
              <a:rPr lang="en-US" b="1" dirty="0" smtClean="0"/>
              <a:t>1941 Pearl Harbor (US enters the war)</a:t>
            </a:r>
          </a:p>
          <a:p>
            <a:r>
              <a:rPr lang="en-US" dirty="0" smtClean="0"/>
              <a:t>1945 WWII ends</a:t>
            </a:r>
          </a:p>
          <a:p>
            <a:endParaRPr lang="en-US" dirty="0" smtClean="0"/>
          </a:p>
          <a:p>
            <a:r>
              <a:rPr lang="en-US" b="1" dirty="0" smtClean="0"/>
              <a:t>1952  Ralph Ellison, </a:t>
            </a:r>
            <a:r>
              <a:rPr lang="en-US" b="1" i="1" dirty="0" smtClean="0"/>
              <a:t>Invisible Man</a:t>
            </a:r>
          </a:p>
          <a:p>
            <a:endParaRPr lang="en-US" i="1" dirty="0" smtClean="0"/>
          </a:p>
          <a:p>
            <a:r>
              <a:rPr lang="en-US" b="1" dirty="0" smtClean="0"/>
              <a:t>1954  Billie Holiday,  “Strange Fruit”</a:t>
            </a:r>
          </a:p>
          <a:p>
            <a:r>
              <a:rPr lang="en-US" b="1" dirty="0" smtClean="0"/>
              <a:t>1955 </a:t>
            </a:r>
            <a:r>
              <a:rPr lang="en-US" b="1" dirty="0" smtClean="0"/>
              <a:t>(August 28)  Emmett </a:t>
            </a:r>
            <a:r>
              <a:rPr lang="en-US" b="1" dirty="0" smtClean="0"/>
              <a:t>Till</a:t>
            </a:r>
          </a:p>
          <a:p>
            <a:r>
              <a:rPr lang="en-US" b="1" dirty="0" smtClean="0"/>
              <a:t>1955-56 </a:t>
            </a:r>
            <a:r>
              <a:rPr lang="en-US" b="1" dirty="0" smtClean="0"/>
              <a:t>Montgomery Bus </a:t>
            </a:r>
            <a:r>
              <a:rPr lang="en-US" b="1" dirty="0" smtClean="0"/>
              <a:t>Boycotts</a:t>
            </a:r>
          </a:p>
          <a:p>
            <a:endParaRPr lang="en-US" dirty="0" smtClean="0"/>
          </a:p>
          <a:p>
            <a:r>
              <a:rPr lang="en-US" b="1" dirty="0" smtClean="0"/>
              <a:t>1957 James Baldwin, “Sonny’s Blues”</a:t>
            </a:r>
          </a:p>
          <a:p>
            <a:r>
              <a:rPr lang="en-US" b="1" dirty="0" smtClean="0"/>
              <a:t>1960  Gwendolyn Brooks “We Real Cool”</a:t>
            </a:r>
          </a:p>
          <a:p>
            <a:endParaRPr lang="en-US" dirty="0" smtClean="0"/>
          </a:p>
          <a:p>
            <a:r>
              <a:rPr lang="en-US" b="1" dirty="0" smtClean="0"/>
              <a:t>1963 (August 28) March on Washington, King “I Have a Dream”</a:t>
            </a:r>
          </a:p>
          <a:p>
            <a:r>
              <a:rPr lang="en-US" b="1" dirty="0" smtClean="0"/>
              <a:t>1963 (Sep 5) Four little girls killed in church bomb</a:t>
            </a:r>
          </a:p>
          <a:p>
            <a:r>
              <a:rPr lang="en-US" dirty="0" smtClean="0"/>
              <a:t>1963 (Nov 12) JFK assassinated</a:t>
            </a:r>
          </a:p>
          <a:p>
            <a:endParaRPr lang="en-US" dirty="0" smtClean="0"/>
          </a:p>
          <a:p>
            <a:r>
              <a:rPr lang="en-US" b="1" dirty="0" smtClean="0"/>
              <a:t>1964 (July 2) Civil Rights Act of 1964</a:t>
            </a:r>
          </a:p>
          <a:p>
            <a:endParaRPr lang="en-US" dirty="0"/>
          </a:p>
        </p:txBody>
      </p:sp>
      <p:pic>
        <p:nvPicPr>
          <p:cNvPr id="4100" name="Picture 4" descr="https://www.denverlibrary.org/sites/dplorg/files/selmam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151" y="1690688"/>
            <a:ext cx="7263759" cy="357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8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&amp; Black Nationalist Movements</a:t>
            </a:r>
            <a:endParaRPr lang="en-US" dirty="0"/>
          </a:p>
        </p:txBody>
      </p:sp>
      <p:sp>
        <p:nvSpPr>
          <p:cNvPr id="3" name="Content Placeholder 2"/>
          <p:cNvSpPr>
            <a:spLocks noGrp="1"/>
          </p:cNvSpPr>
          <p:nvPr>
            <p:ph idx="1"/>
          </p:nvPr>
        </p:nvSpPr>
        <p:spPr>
          <a:xfrm>
            <a:off x="619260" y="1825625"/>
            <a:ext cx="3796654" cy="4910026"/>
          </a:xfrm>
        </p:spPr>
        <p:txBody>
          <a:bodyPr>
            <a:normAutofit fontScale="47500" lnSpcReduction="20000"/>
          </a:bodyPr>
          <a:lstStyle/>
          <a:p>
            <a:r>
              <a:rPr lang="en-US" b="1" dirty="0" smtClean="0"/>
              <a:t>1964  Malcolm X, “The Ballot or the Bullet”</a:t>
            </a:r>
          </a:p>
          <a:p>
            <a:r>
              <a:rPr lang="en-US" b="1" dirty="0" smtClean="0"/>
              <a:t>1965 (Feb 2) Malcolm X assassinated  in Washington Heights</a:t>
            </a:r>
          </a:p>
          <a:p>
            <a:endParaRPr lang="en-US" b="1" dirty="0" smtClean="0"/>
          </a:p>
          <a:p>
            <a:r>
              <a:rPr lang="en-US" b="1" dirty="0" smtClean="0"/>
              <a:t>1965 Nina Simone, “Strange Fruit”  </a:t>
            </a:r>
          </a:p>
          <a:p>
            <a:r>
              <a:rPr lang="en-US" b="1" dirty="0" smtClean="0"/>
              <a:t>1965  Black Arts Movement emerges</a:t>
            </a:r>
          </a:p>
          <a:p>
            <a:endParaRPr lang="en-US" dirty="0" smtClean="0"/>
          </a:p>
          <a:p>
            <a:r>
              <a:rPr lang="en-US" dirty="0" smtClean="0"/>
              <a:t>1965  (March 7-25) Selma  to Montgomery March</a:t>
            </a:r>
          </a:p>
          <a:p>
            <a:r>
              <a:rPr lang="en-US" b="1" dirty="0" smtClean="0"/>
              <a:t>1965 (August 6)  Voting Rights Act of 1965</a:t>
            </a:r>
          </a:p>
          <a:p>
            <a:r>
              <a:rPr lang="en-US" dirty="0" smtClean="0"/>
              <a:t>1968 Memphis Sanitation Workers strike</a:t>
            </a:r>
          </a:p>
          <a:p>
            <a:endParaRPr lang="en-US" b="1" dirty="0" smtClean="0"/>
          </a:p>
          <a:p>
            <a:r>
              <a:rPr lang="en-US" b="1" dirty="0" smtClean="0"/>
              <a:t>1968 (April 4) Assassination of MLK at the Lorraine Hotel in Memphis, TN</a:t>
            </a:r>
          </a:p>
          <a:p>
            <a:endParaRPr lang="en-US" b="1" dirty="0"/>
          </a:p>
          <a:p>
            <a:r>
              <a:rPr lang="en-US" b="1" dirty="0" smtClean="0"/>
              <a:t>1975  Black Arts Movement fades as a distinct movement but the legacy continues in  young artists and the rise to prominence of  several Black Arts artists. </a:t>
            </a:r>
          </a:p>
          <a:p>
            <a:endParaRPr lang="en-US" b="1" dirty="0" smtClean="0"/>
          </a:p>
          <a:p>
            <a:r>
              <a:rPr lang="en-US" b="1" dirty="0" smtClean="0"/>
              <a:t>1982  </a:t>
            </a:r>
            <a:r>
              <a:rPr lang="en-US" b="1" dirty="0" err="1" smtClean="0"/>
              <a:t>Ntozake</a:t>
            </a:r>
            <a:r>
              <a:rPr lang="en-US" b="1" dirty="0" smtClean="0"/>
              <a:t> </a:t>
            </a:r>
            <a:r>
              <a:rPr lang="en-US" b="1" dirty="0" err="1" smtClean="0"/>
              <a:t>Shange</a:t>
            </a:r>
            <a:r>
              <a:rPr lang="en-US" b="1" dirty="0" smtClean="0"/>
              <a:t> </a:t>
            </a:r>
            <a:r>
              <a:rPr lang="en-US" b="1" i="1" dirty="0" smtClean="0"/>
              <a:t>Sassafras, Cypress, &amp; Indigo</a:t>
            </a:r>
            <a:endParaRPr lang="en-US" b="1" dirty="0" smtClean="0"/>
          </a:p>
          <a:p>
            <a:endParaRPr lang="en-US" dirty="0"/>
          </a:p>
        </p:txBody>
      </p:sp>
      <p:pic>
        <p:nvPicPr>
          <p:cNvPr id="5122" name="Picture 2" descr="http://blankonblank.org/wp-content/uploads/2015/05/coltrane_blog_header_10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914" y="1825625"/>
            <a:ext cx="7268860" cy="330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3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1861-65 Civil War</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057401" y="1524000"/>
            <a:ext cx="5729941" cy="4495800"/>
          </a:xfrm>
          <a:prstGeom prst="rect">
            <a:avLst/>
          </a:prstGeom>
          <a:noFill/>
          <a:ln w="9525">
            <a:noFill/>
            <a:miter lim="800000"/>
            <a:headEnd/>
            <a:tailEnd/>
          </a:ln>
        </p:spPr>
      </p:pic>
      <p:sp>
        <p:nvSpPr>
          <p:cNvPr id="4" name="TextBox 3"/>
          <p:cNvSpPr txBox="1"/>
          <p:nvPr/>
        </p:nvSpPr>
        <p:spPr>
          <a:xfrm>
            <a:off x="7848600" y="1502689"/>
            <a:ext cx="2514600" cy="4524315"/>
          </a:xfrm>
          <a:prstGeom prst="rect">
            <a:avLst/>
          </a:prstGeom>
          <a:noFill/>
        </p:spPr>
        <p:txBody>
          <a:bodyPr wrap="square" rtlCol="0">
            <a:spAutoFit/>
          </a:bodyPr>
          <a:lstStyle/>
          <a:p>
            <a:pPr algn="just"/>
            <a:r>
              <a:rPr lang="en-US" dirty="0"/>
              <a:t>The American Civil War or the War between the States.  The war happened after various southern states succeeded from the union to form what was called the Confederacy.  The war has been viewed as a war over slavery, but it was also very much about “states right” and the role of the federal government.  Info &amp; Image found on Wikipedia.</a:t>
            </a:r>
            <a:endParaRPr lang="en-US" dirty="0"/>
          </a:p>
        </p:txBody>
      </p:sp>
    </p:spTree>
    <p:extLst>
      <p:ext uri="{BB962C8B-B14F-4D97-AF65-F5344CB8AC3E}">
        <p14:creationId xmlns:p14="http://schemas.microsoft.com/office/powerpoint/2010/main" val="4050008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Sept 22, 1862 &amp; Jan 1 1863 : Emancipation Proclamation</a:t>
            </a:r>
            <a:endParaRPr lang="en-US" sz="4000" dirty="0"/>
          </a:p>
        </p:txBody>
      </p:sp>
      <p:pic>
        <p:nvPicPr>
          <p:cNvPr id="13314" name="Picture 2"/>
          <p:cNvPicPr>
            <a:picLocks noChangeAspect="1" noChangeArrowheads="1"/>
          </p:cNvPicPr>
          <p:nvPr/>
        </p:nvPicPr>
        <p:blipFill>
          <a:blip r:embed="rId2" cstate="print"/>
          <a:srcRect/>
          <a:stretch>
            <a:fillRect/>
          </a:stretch>
        </p:blipFill>
        <p:spPr bwMode="auto">
          <a:xfrm>
            <a:off x="6781800" y="1676400"/>
            <a:ext cx="3048000" cy="4764996"/>
          </a:xfrm>
          <a:prstGeom prst="rect">
            <a:avLst/>
          </a:prstGeom>
          <a:noFill/>
          <a:ln w="9525">
            <a:noFill/>
            <a:miter lim="800000"/>
            <a:headEnd/>
            <a:tailEnd/>
          </a:ln>
        </p:spPr>
      </p:pic>
      <p:sp>
        <p:nvSpPr>
          <p:cNvPr id="4" name="TextBox 3"/>
          <p:cNvSpPr txBox="1"/>
          <p:nvPr/>
        </p:nvSpPr>
        <p:spPr>
          <a:xfrm>
            <a:off x="2209800" y="1752601"/>
            <a:ext cx="4419600" cy="4370427"/>
          </a:xfrm>
          <a:prstGeom prst="rect">
            <a:avLst/>
          </a:prstGeom>
          <a:noFill/>
        </p:spPr>
        <p:txBody>
          <a:bodyPr wrap="square" rtlCol="0">
            <a:spAutoFit/>
          </a:bodyPr>
          <a:lstStyle/>
          <a:p>
            <a:pPr algn="just"/>
            <a:r>
              <a:rPr lang="en-US" dirty="0"/>
              <a:t>The Emancipation </a:t>
            </a:r>
            <a:r>
              <a:rPr lang="en-US" dirty="0"/>
              <a:t>P</a:t>
            </a:r>
            <a:r>
              <a:rPr lang="en-US" dirty="0"/>
              <a:t>roclamation was a two part document issued by President Abraham Lincoln.  Contrary to popular belief, this proclamation did not free all enslaved people.  But rather in Lincoln’s political effort to hold onto the border states that did have slaves, the proclamation freed all those enslaved in states that had withdrawn from the union.  The document though ensured that the war was in some if not in large part about the issue of slavery.</a:t>
            </a:r>
          </a:p>
          <a:p>
            <a:pPr algn="r"/>
            <a:endParaRPr lang="en-US" sz="800" dirty="0"/>
          </a:p>
          <a:p>
            <a:pPr algn="r"/>
            <a:r>
              <a:rPr lang="en-US" dirty="0"/>
              <a:t>Information and image from the National Archives website at http://www.archives.gov/exhibits/featured_documents/emancipation_proclamation/</a:t>
            </a:r>
            <a:endParaRPr lang="en-US" dirty="0"/>
          </a:p>
        </p:txBody>
      </p:sp>
    </p:spTree>
    <p:extLst>
      <p:ext uri="{BB962C8B-B14F-4D97-AF65-F5344CB8AC3E}">
        <p14:creationId xmlns:p14="http://schemas.microsoft.com/office/powerpoint/2010/main" val="3279901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218"/>
            <a:ext cx="8229600" cy="965982"/>
          </a:xfrm>
        </p:spPr>
        <p:txBody>
          <a:bodyPr>
            <a:noAutofit/>
          </a:bodyPr>
          <a:lstStyle/>
          <a:p>
            <a:r>
              <a:rPr lang="en-US" sz="3600" dirty="0"/>
              <a:t>1865: Ratification of 13</a:t>
            </a:r>
            <a:r>
              <a:rPr lang="en-US" sz="3600" baseline="30000" dirty="0"/>
              <a:t>th</a:t>
            </a:r>
            <a:r>
              <a:rPr lang="en-US" sz="3600" dirty="0"/>
              <a:t> Amendment  </a:t>
            </a:r>
            <a:endParaRPr lang="en-US" sz="3600" dirty="0"/>
          </a:p>
        </p:txBody>
      </p:sp>
      <p:pic>
        <p:nvPicPr>
          <p:cNvPr id="14338" name="Picture 2"/>
          <p:cNvPicPr>
            <a:picLocks noChangeAspect="1" noChangeArrowheads="1"/>
          </p:cNvPicPr>
          <p:nvPr/>
        </p:nvPicPr>
        <p:blipFill>
          <a:blip r:embed="rId2" cstate="print"/>
          <a:srcRect/>
          <a:stretch>
            <a:fillRect/>
          </a:stretch>
        </p:blipFill>
        <p:spPr bwMode="auto">
          <a:xfrm>
            <a:off x="6248400" y="1524001"/>
            <a:ext cx="3695700" cy="4932567"/>
          </a:xfrm>
          <a:prstGeom prst="rect">
            <a:avLst/>
          </a:prstGeom>
          <a:noFill/>
          <a:ln w="9525">
            <a:noFill/>
            <a:miter lim="800000"/>
            <a:headEnd/>
            <a:tailEnd/>
          </a:ln>
        </p:spPr>
      </p:pic>
      <p:sp>
        <p:nvSpPr>
          <p:cNvPr id="4" name="TextBox 3"/>
          <p:cNvSpPr txBox="1"/>
          <p:nvPr/>
        </p:nvSpPr>
        <p:spPr>
          <a:xfrm>
            <a:off x="2209800" y="1447801"/>
            <a:ext cx="3657600" cy="4924425"/>
          </a:xfrm>
          <a:prstGeom prst="rect">
            <a:avLst/>
          </a:prstGeom>
          <a:noFill/>
        </p:spPr>
        <p:txBody>
          <a:bodyPr wrap="square" rtlCol="0">
            <a:spAutoFit/>
          </a:bodyPr>
          <a:lstStyle/>
          <a:p>
            <a:pPr algn="just"/>
            <a:r>
              <a:rPr lang="en-US" dirty="0"/>
              <a:t>The thirteenth amendment actually did what many attribute to the spirit of the Emancipation Proclamation.  According to the 13</a:t>
            </a:r>
            <a:r>
              <a:rPr lang="en-US" baseline="30000" dirty="0"/>
              <a:t>th</a:t>
            </a:r>
            <a:r>
              <a:rPr lang="en-US" dirty="0"/>
              <a:t> Amendment  ratified in January of 1865, the 3/5 clause of the constitution was abolished.  Slavery was abolished and all former slaves of American citizens were now citizens with all the rights and benefits that citizenship entailed.  </a:t>
            </a:r>
          </a:p>
          <a:p>
            <a:endParaRPr lang="en-US" sz="800" dirty="0"/>
          </a:p>
          <a:p>
            <a:pPr algn="r"/>
            <a:r>
              <a:rPr lang="en-US" dirty="0"/>
              <a:t>Image and information found at the Digital History’s America’s Reconstruction site at http://www.digitalhistory.uh.edu/reconstruction/section1/section1_07.html</a:t>
            </a:r>
            <a:endParaRPr lang="en-US" dirty="0"/>
          </a:p>
        </p:txBody>
      </p:sp>
    </p:spTree>
    <p:extLst>
      <p:ext uri="{BB962C8B-B14F-4D97-AF65-F5344CB8AC3E}">
        <p14:creationId xmlns:p14="http://schemas.microsoft.com/office/powerpoint/2010/main" val="196936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218"/>
            <a:ext cx="8229600" cy="889782"/>
          </a:xfrm>
        </p:spPr>
        <p:txBody>
          <a:bodyPr>
            <a:normAutofit/>
          </a:bodyPr>
          <a:lstStyle/>
          <a:p>
            <a:r>
              <a:rPr lang="en-US" sz="4000" dirty="0"/>
              <a:t>March 1, 1865: Freedman’s Bureau</a:t>
            </a:r>
            <a:endParaRPr lang="en-US" sz="4000" dirty="0"/>
          </a:p>
        </p:txBody>
      </p:sp>
      <p:sp>
        <p:nvSpPr>
          <p:cNvPr id="3" name="TextBox 2"/>
          <p:cNvSpPr txBox="1"/>
          <p:nvPr/>
        </p:nvSpPr>
        <p:spPr>
          <a:xfrm>
            <a:off x="2133600" y="1524001"/>
            <a:ext cx="3200400" cy="4478149"/>
          </a:xfrm>
          <a:prstGeom prst="rect">
            <a:avLst/>
          </a:prstGeom>
          <a:noFill/>
        </p:spPr>
        <p:txBody>
          <a:bodyPr wrap="square" rtlCol="0">
            <a:spAutoFit/>
          </a:bodyPr>
          <a:lstStyle/>
          <a:p>
            <a:pPr algn="just"/>
            <a:r>
              <a:rPr lang="en-US" sz="1500" dirty="0"/>
              <a:t>Initiated on March 1</a:t>
            </a:r>
            <a:r>
              <a:rPr lang="en-US" sz="1500" baseline="30000" dirty="0"/>
              <a:t>st</a:t>
            </a:r>
            <a:r>
              <a:rPr lang="en-US" sz="1500" dirty="0"/>
              <a:t> 1865 by Abraham Lincoln, the Bureau was created to help the now former-slaves transition into freedom.  After the Civil War there was a sudden boom of landless citizens, many with little education, assets or material resources. Additionally freedmen in the south were also in danger of Southern patrollers and other groups of whites not ready to see change and resentful of North’s control.  The bureau sent northerners to aid with food, housing, and medicine for freedmen and eventually to set up schools, disseminate tracks about  everything from hygiene to farming.  While the Bureau had for a while some real effects, it did not last long </a:t>
            </a:r>
            <a:endParaRPr lang="en-US" sz="1500" dirty="0"/>
          </a:p>
        </p:txBody>
      </p:sp>
      <p:pic>
        <p:nvPicPr>
          <p:cNvPr id="20482" name="Picture 2"/>
          <p:cNvPicPr>
            <a:picLocks noChangeAspect="1" noChangeArrowheads="1"/>
          </p:cNvPicPr>
          <p:nvPr/>
        </p:nvPicPr>
        <p:blipFill>
          <a:blip r:embed="rId2" cstate="print"/>
          <a:srcRect/>
          <a:stretch>
            <a:fillRect/>
          </a:stretch>
        </p:blipFill>
        <p:spPr bwMode="auto">
          <a:xfrm>
            <a:off x="5638800" y="1676401"/>
            <a:ext cx="4038600" cy="2430859"/>
          </a:xfrm>
          <a:prstGeom prst="rect">
            <a:avLst/>
          </a:prstGeom>
          <a:noFill/>
          <a:ln w="9525">
            <a:noFill/>
            <a:miter lim="800000"/>
            <a:headEnd/>
            <a:tailEnd/>
          </a:ln>
        </p:spPr>
      </p:pic>
    </p:spTree>
    <p:extLst>
      <p:ext uri="{BB962C8B-B14F-4D97-AF65-F5344CB8AC3E}">
        <p14:creationId xmlns:p14="http://schemas.microsoft.com/office/powerpoint/2010/main" val="2455529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1868  Fourteenth Amendment</a:t>
            </a:r>
            <a:endParaRPr lang="en-US" dirty="0"/>
          </a:p>
        </p:txBody>
      </p:sp>
      <p:sp>
        <p:nvSpPr>
          <p:cNvPr id="3" name="TextBox 2"/>
          <p:cNvSpPr txBox="1"/>
          <p:nvPr/>
        </p:nvSpPr>
        <p:spPr>
          <a:xfrm>
            <a:off x="6934200" y="2057401"/>
            <a:ext cx="3200400" cy="2585323"/>
          </a:xfrm>
          <a:prstGeom prst="rect">
            <a:avLst/>
          </a:prstGeom>
          <a:noFill/>
        </p:spPr>
        <p:txBody>
          <a:bodyPr wrap="square" rtlCol="0">
            <a:spAutoFit/>
          </a:bodyPr>
          <a:lstStyle/>
          <a:p>
            <a:r>
              <a:rPr lang="en-US" dirty="0"/>
              <a:t>Citizenship Clause</a:t>
            </a:r>
          </a:p>
          <a:p>
            <a:endParaRPr lang="en-US" dirty="0"/>
          </a:p>
          <a:p>
            <a:r>
              <a:rPr lang="en-US" dirty="0"/>
              <a:t>Due Process Clause</a:t>
            </a:r>
          </a:p>
          <a:p>
            <a:endParaRPr lang="en-US" dirty="0"/>
          </a:p>
          <a:p>
            <a:r>
              <a:rPr lang="en-US" dirty="0"/>
              <a:t>Equal Protection Clause</a:t>
            </a:r>
          </a:p>
          <a:p>
            <a:endParaRPr lang="en-US" dirty="0"/>
          </a:p>
          <a:p>
            <a:r>
              <a:rPr lang="en-US" dirty="0"/>
              <a:t>Among other things, </a:t>
            </a:r>
          </a:p>
          <a:p>
            <a:r>
              <a:rPr lang="en-US" dirty="0"/>
              <a:t>it overturned the </a:t>
            </a:r>
            <a:r>
              <a:rPr lang="en-US" dirty="0" err="1"/>
              <a:t>Dred</a:t>
            </a:r>
            <a:r>
              <a:rPr lang="en-US" dirty="0"/>
              <a:t> Scott decision</a:t>
            </a:r>
            <a:endParaRPr lang="en-US" dirty="0"/>
          </a:p>
        </p:txBody>
      </p:sp>
      <p:pic>
        <p:nvPicPr>
          <p:cNvPr id="37890" name="Picture 2" descr="http://www.barefootsworld.net/images/billofrt.jpg"/>
          <p:cNvPicPr>
            <a:picLocks noChangeAspect="1" noChangeArrowheads="1"/>
          </p:cNvPicPr>
          <p:nvPr/>
        </p:nvPicPr>
        <p:blipFill>
          <a:blip r:embed="rId2" cstate="print"/>
          <a:srcRect/>
          <a:stretch>
            <a:fillRect/>
          </a:stretch>
        </p:blipFill>
        <p:spPr bwMode="auto">
          <a:xfrm>
            <a:off x="2438400" y="1524001"/>
            <a:ext cx="4057650" cy="5056457"/>
          </a:xfrm>
          <a:prstGeom prst="rect">
            <a:avLst/>
          </a:prstGeom>
          <a:noFill/>
        </p:spPr>
      </p:pic>
    </p:spTree>
    <p:extLst>
      <p:ext uri="{BB962C8B-B14F-4D97-AF65-F5344CB8AC3E}">
        <p14:creationId xmlns:p14="http://schemas.microsoft.com/office/powerpoint/2010/main" val="2193286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1870 15</a:t>
            </a:r>
            <a:r>
              <a:rPr lang="en-US" baseline="30000" dirty="0" smtClean="0"/>
              <a:t>th</a:t>
            </a:r>
            <a:r>
              <a:rPr lang="en-US" dirty="0" smtClean="0"/>
              <a:t> Amendment </a:t>
            </a:r>
            <a:endParaRPr lang="en-US" dirty="0"/>
          </a:p>
        </p:txBody>
      </p:sp>
      <p:pic>
        <p:nvPicPr>
          <p:cNvPr id="45058" name="Picture 2" descr="File:The First Vote.jpg"/>
          <p:cNvPicPr>
            <a:picLocks noChangeAspect="1" noChangeArrowheads="1"/>
          </p:cNvPicPr>
          <p:nvPr/>
        </p:nvPicPr>
        <p:blipFill>
          <a:blip r:embed="rId2" cstate="print"/>
          <a:srcRect/>
          <a:stretch>
            <a:fillRect/>
          </a:stretch>
        </p:blipFill>
        <p:spPr bwMode="auto">
          <a:xfrm>
            <a:off x="838200" y="1690688"/>
            <a:ext cx="4114800" cy="5009686"/>
          </a:xfrm>
          <a:prstGeom prst="rect">
            <a:avLst/>
          </a:prstGeom>
          <a:noFill/>
        </p:spPr>
      </p:pic>
      <p:sp>
        <p:nvSpPr>
          <p:cNvPr id="4" name="TextBox 3"/>
          <p:cNvSpPr txBox="1"/>
          <p:nvPr/>
        </p:nvSpPr>
        <p:spPr>
          <a:xfrm>
            <a:off x="5470301" y="1794874"/>
            <a:ext cx="3352800" cy="4801314"/>
          </a:xfrm>
          <a:prstGeom prst="rect">
            <a:avLst/>
          </a:prstGeom>
          <a:noFill/>
        </p:spPr>
        <p:txBody>
          <a:bodyPr wrap="square" rtlCol="0">
            <a:spAutoFit/>
          </a:bodyPr>
          <a:lstStyle/>
          <a:p>
            <a:r>
              <a:rPr lang="en-US" dirty="0"/>
              <a:t>Declares that all citizens have the right to vote.</a:t>
            </a:r>
          </a:p>
          <a:p>
            <a:endParaRPr lang="en-US" dirty="0"/>
          </a:p>
          <a:p>
            <a:r>
              <a:rPr lang="en-US" dirty="0"/>
              <a:t>Is the third of the Reconstruction Amendments</a:t>
            </a:r>
          </a:p>
          <a:p>
            <a:endParaRPr lang="en-US" dirty="0"/>
          </a:p>
          <a:p>
            <a:r>
              <a:rPr lang="en-US" dirty="0"/>
              <a:t>Tennessee does not ratify it until 1997</a:t>
            </a:r>
          </a:p>
          <a:p>
            <a:endParaRPr lang="en-US" dirty="0"/>
          </a:p>
          <a:p>
            <a:r>
              <a:rPr lang="en-US" dirty="0"/>
              <a:t>Accompanied by the 1870 and 1871 “Force Acts” used to prosecute Klan action</a:t>
            </a:r>
          </a:p>
          <a:p>
            <a:endParaRPr lang="en-US" dirty="0"/>
          </a:p>
          <a:p>
            <a:r>
              <a:rPr lang="en-US" dirty="0"/>
              <a:t>By 1880s  renewed Klan organizations, voter intimidation, Jim Crow law and others begin to set in.</a:t>
            </a:r>
            <a:endParaRPr lang="en-US" dirty="0"/>
          </a:p>
        </p:txBody>
      </p:sp>
    </p:spTree>
    <p:extLst>
      <p:ext uri="{BB962C8B-B14F-4D97-AF65-F5344CB8AC3E}">
        <p14:creationId xmlns:p14="http://schemas.microsoft.com/office/powerpoint/2010/main" val="383958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305800" cy="792162"/>
          </a:xfrm>
        </p:spPr>
        <p:txBody>
          <a:bodyPr>
            <a:noAutofit/>
          </a:bodyPr>
          <a:lstStyle/>
          <a:p>
            <a:r>
              <a:rPr lang="en-US" sz="3200" dirty="0"/>
              <a:t>July 4, 1881: Establishment of Tuskegee Institute with Booker T. Washington</a:t>
            </a:r>
            <a:endParaRPr lang="en-US" sz="3200" dirty="0"/>
          </a:p>
        </p:txBody>
      </p:sp>
      <p:pic>
        <p:nvPicPr>
          <p:cNvPr id="8194" name="Picture 2"/>
          <p:cNvPicPr>
            <a:picLocks noChangeAspect="1" noChangeArrowheads="1"/>
          </p:cNvPicPr>
          <p:nvPr/>
        </p:nvPicPr>
        <p:blipFill>
          <a:blip r:embed="rId2" cstate="print"/>
          <a:srcRect/>
          <a:stretch>
            <a:fillRect/>
          </a:stretch>
        </p:blipFill>
        <p:spPr bwMode="auto">
          <a:xfrm>
            <a:off x="5334000" y="1828801"/>
            <a:ext cx="4648200" cy="3676303"/>
          </a:xfrm>
          <a:prstGeom prst="rect">
            <a:avLst/>
          </a:prstGeom>
          <a:noFill/>
          <a:ln w="9525">
            <a:noFill/>
            <a:miter lim="800000"/>
            <a:headEnd/>
            <a:tailEnd/>
          </a:ln>
        </p:spPr>
      </p:pic>
      <p:sp>
        <p:nvSpPr>
          <p:cNvPr id="4" name="TextBox 3"/>
          <p:cNvSpPr txBox="1"/>
          <p:nvPr/>
        </p:nvSpPr>
        <p:spPr>
          <a:xfrm>
            <a:off x="1905000" y="5486401"/>
            <a:ext cx="8305800" cy="1200329"/>
          </a:xfrm>
          <a:prstGeom prst="rect">
            <a:avLst/>
          </a:prstGeom>
          <a:noFill/>
        </p:spPr>
        <p:txBody>
          <a:bodyPr wrap="square" rtlCol="0">
            <a:spAutoFit/>
          </a:bodyPr>
          <a:lstStyle/>
          <a:p>
            <a:pPr algn="just"/>
            <a:r>
              <a:rPr lang="en-US" dirty="0"/>
              <a:t>1902 Picture of a Tuskegee Institute History class.  The institute was established for black students with an emphasis on basic education and trade training..  Booker T. Washington, a former slave, became its first leader.  Washington was a key voice in Negro education during the 19</a:t>
            </a:r>
            <a:r>
              <a:rPr lang="en-US" baseline="30000" dirty="0"/>
              <a:t>th</a:t>
            </a:r>
            <a:r>
              <a:rPr lang="en-US" dirty="0"/>
              <a:t> century.  </a:t>
            </a:r>
            <a:endParaRPr lang="en-US" dirty="0"/>
          </a:p>
        </p:txBody>
      </p:sp>
      <p:pic>
        <p:nvPicPr>
          <p:cNvPr id="8195" name="Picture 3"/>
          <p:cNvPicPr>
            <a:picLocks noChangeAspect="1" noChangeArrowheads="1"/>
          </p:cNvPicPr>
          <p:nvPr/>
        </p:nvPicPr>
        <p:blipFill>
          <a:blip r:embed="rId3" cstate="print"/>
          <a:srcRect/>
          <a:stretch>
            <a:fillRect/>
          </a:stretch>
        </p:blipFill>
        <p:spPr bwMode="auto">
          <a:xfrm>
            <a:off x="2438400" y="1828801"/>
            <a:ext cx="2530832" cy="3577677"/>
          </a:xfrm>
          <a:prstGeom prst="rect">
            <a:avLst/>
          </a:prstGeom>
          <a:noFill/>
          <a:ln w="9525">
            <a:noFill/>
            <a:miter lim="800000"/>
            <a:headEnd/>
            <a:tailEnd/>
          </a:ln>
        </p:spPr>
      </p:pic>
    </p:spTree>
    <p:extLst>
      <p:ext uri="{BB962C8B-B14F-4D97-AF65-F5344CB8AC3E}">
        <p14:creationId xmlns:p14="http://schemas.microsoft.com/office/powerpoint/2010/main" val="76640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94" y="703979"/>
            <a:ext cx="8229600" cy="965982"/>
          </a:xfrm>
        </p:spPr>
        <p:txBody>
          <a:bodyPr>
            <a:noAutofit/>
          </a:bodyPr>
          <a:lstStyle/>
          <a:p>
            <a:r>
              <a:rPr lang="en-US" sz="3400" dirty="0"/>
              <a:t>Feb. 20, 1895: Frederick Douglass Dies</a:t>
            </a:r>
            <a:endParaRPr lang="en-US" sz="3400" dirty="0"/>
          </a:p>
        </p:txBody>
      </p:sp>
      <p:sp>
        <p:nvSpPr>
          <p:cNvPr id="3" name="TextBox 2"/>
          <p:cNvSpPr txBox="1"/>
          <p:nvPr/>
        </p:nvSpPr>
        <p:spPr>
          <a:xfrm>
            <a:off x="4999149" y="1974760"/>
            <a:ext cx="5029200" cy="4539704"/>
          </a:xfrm>
          <a:prstGeom prst="rect">
            <a:avLst/>
          </a:prstGeom>
          <a:noFill/>
        </p:spPr>
        <p:txBody>
          <a:bodyPr wrap="square" rtlCol="0">
            <a:spAutoFit/>
          </a:bodyPr>
          <a:lstStyle/>
          <a:p>
            <a:pPr algn="just"/>
            <a:r>
              <a:rPr lang="en-US" sz="1700" dirty="0"/>
              <a:t>Frederick Douglass was born a slave c1819 until he stole his own freedom by running away.  Douglass taught himself how to read and during his escape into the North he came into community with abolitionists like William Lloyd Garrison, who impressed with his story and speaking abilities. By 1843 Garrison had put Douglass on the speaker circuit where he made a name for himself as a great orator. He also published </a:t>
            </a:r>
            <a:r>
              <a:rPr lang="en-US" sz="1700" i="1" dirty="0"/>
              <a:t>The Narrative of the Life of Frederick Douglass, An American Slave</a:t>
            </a:r>
            <a:r>
              <a:rPr lang="en-US" sz="1700" dirty="0"/>
              <a:t> and two other autobiographical texts.  Douglass eventually broke from Garrison and started his own papers </a:t>
            </a:r>
            <a:r>
              <a:rPr lang="en-US" sz="1700" i="1" dirty="0"/>
              <a:t>The North Star </a:t>
            </a:r>
            <a:r>
              <a:rPr lang="en-US" sz="1700" dirty="0"/>
              <a:t>and </a:t>
            </a:r>
            <a:r>
              <a:rPr lang="en-US" sz="1700" i="1" dirty="0"/>
              <a:t>The New National Era.</a:t>
            </a:r>
            <a:r>
              <a:rPr lang="en-US" sz="1700" dirty="0"/>
              <a:t> Douglass was appointed head of the Freedman’s Savings Bank, but due to already existent corruption Douglass quickly resigned and the bank went under within not long afterward.  Douglass was a huge proponent of Negro education</a:t>
            </a:r>
            <a:endParaRPr lang="en-US" sz="1700" dirty="0"/>
          </a:p>
        </p:txBody>
      </p:sp>
      <p:pic>
        <p:nvPicPr>
          <p:cNvPr id="17410" name="Picture 2"/>
          <p:cNvPicPr>
            <a:picLocks noChangeAspect="1" noChangeArrowheads="1"/>
          </p:cNvPicPr>
          <p:nvPr/>
        </p:nvPicPr>
        <p:blipFill>
          <a:blip r:embed="rId2" cstate="print"/>
          <a:srcRect/>
          <a:stretch>
            <a:fillRect/>
          </a:stretch>
        </p:blipFill>
        <p:spPr bwMode="auto">
          <a:xfrm>
            <a:off x="1223494" y="1974760"/>
            <a:ext cx="3422235" cy="3919538"/>
          </a:xfrm>
          <a:prstGeom prst="rect">
            <a:avLst/>
          </a:prstGeom>
          <a:noFill/>
          <a:ln w="9525">
            <a:noFill/>
            <a:miter lim="800000"/>
            <a:headEnd/>
            <a:tailEnd/>
          </a:ln>
        </p:spPr>
      </p:pic>
    </p:spTree>
    <p:extLst>
      <p:ext uri="{BB962C8B-B14F-4D97-AF65-F5344CB8AC3E}">
        <p14:creationId xmlns:p14="http://schemas.microsoft.com/office/powerpoint/2010/main" val="2180853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1198</Words>
  <Application>Microsoft Office PowerPoint</Application>
  <PresentationFormat>Widescreen</PresentationFormat>
  <Paragraphs>119</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History Quiz 2 Prep Slide</vt:lpstr>
      <vt:lpstr>1861-65 Civil War</vt:lpstr>
      <vt:lpstr>Sept 22, 1862 &amp; Jan 1 1863 : Emancipation Proclamation</vt:lpstr>
      <vt:lpstr>1865: Ratification of 13th Amendment  </vt:lpstr>
      <vt:lpstr>March 1, 1865: Freedman’s Bureau</vt:lpstr>
      <vt:lpstr>1868  Fourteenth Amendment</vt:lpstr>
      <vt:lpstr>1870 15th Amendment </vt:lpstr>
      <vt:lpstr>July 4, 1881: Establishment of Tuskegee Institute with Booker T. Washington</vt:lpstr>
      <vt:lpstr>Feb. 20, 1895: Frederick Douglass Dies</vt:lpstr>
      <vt:lpstr>1896 Plessy vs. Ferguson</vt:lpstr>
      <vt:lpstr>Wilmington Riot of 1898</vt:lpstr>
      <vt:lpstr>1903 Souls of Black Folks Published</vt:lpstr>
      <vt:lpstr>1909 Founding of the NAACP</vt:lpstr>
      <vt:lpstr>Harlem Renaissance</vt:lpstr>
      <vt:lpstr>The Great Depression </vt:lpstr>
      <vt:lpstr>Civil Rights Movements</vt:lpstr>
      <vt:lpstr>Civil Rights &amp; Black Nationalist Movements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Curseen</dc:creator>
  <cp:lastModifiedBy>Allison Curseen</cp:lastModifiedBy>
  <cp:revision>12</cp:revision>
  <dcterms:created xsi:type="dcterms:W3CDTF">2016-12-04T15:02:52Z</dcterms:created>
  <dcterms:modified xsi:type="dcterms:W3CDTF">2016-12-04T16:04:56Z</dcterms:modified>
</cp:coreProperties>
</file>