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33" autoAdjust="0"/>
  </p:normalViewPr>
  <p:slideViewPr>
    <p:cSldViewPr>
      <p:cViewPr>
        <p:scale>
          <a:sx n="66" d="100"/>
          <a:sy n="66" d="100"/>
        </p:scale>
        <p:origin x="-1692" y="-6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D31DDC-D638-48E1-A4C5-92F5E52B02A1}" type="datetimeFigureOut">
              <a:rPr lang="en-US" smtClean="0"/>
              <a:t>9/22/2014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FD867-7136-47DD-8E55-5D240B795725}" type="slidenum">
              <a:rPr lang="en-US" smtClean="0"/>
              <a:t>‹#›</a:t>
            </a:fld>
            <a:endParaRPr lang="en-US"/>
          </a:p>
        </p:txBody>
      </p:sp>
    </p:spTree>
    <p:extLst>
      <p:ext uri="{BB962C8B-B14F-4D97-AF65-F5344CB8AC3E}">
        <p14:creationId xmlns:p14="http://schemas.microsoft.com/office/powerpoint/2010/main" val="3675283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65584D-9B6F-48B9-9EE0-A637FF6ECD1E}"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217301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5584D-9B6F-48B9-9EE0-A637FF6ECD1E}"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2788241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5584D-9B6F-48B9-9EE0-A637FF6ECD1E}"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22888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65584D-9B6F-48B9-9EE0-A637FF6ECD1E}"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4178720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65584D-9B6F-48B9-9EE0-A637FF6ECD1E}" type="datetimeFigureOut">
              <a:rPr lang="en-US" smtClean="0"/>
              <a:pPr/>
              <a:t>9/22/2014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240753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65584D-9B6F-48B9-9EE0-A637FF6ECD1E}"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90330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65584D-9B6F-48B9-9EE0-A637FF6ECD1E}" type="datetimeFigureOut">
              <a:rPr lang="en-US" smtClean="0"/>
              <a:pPr/>
              <a:t>9/22/2014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60590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65584D-9B6F-48B9-9EE0-A637FF6ECD1E}" type="datetimeFigureOut">
              <a:rPr lang="en-US" smtClean="0"/>
              <a:pPr/>
              <a:t>9/22/2014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220047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65584D-9B6F-48B9-9EE0-A637FF6ECD1E}" type="datetimeFigureOut">
              <a:rPr lang="en-US" smtClean="0"/>
              <a:pPr/>
              <a:t>9/22/2014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2235716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5584D-9B6F-48B9-9EE0-A637FF6ECD1E}"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473726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65584D-9B6F-48B9-9EE0-A637FF6ECD1E}" type="datetimeFigureOut">
              <a:rPr lang="en-US" smtClean="0"/>
              <a:pPr/>
              <a:t>9/22/2014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7C39E-07B0-4A64-B570-66CF44C93214}" type="slidenum">
              <a:rPr lang="en-US" smtClean="0"/>
              <a:pPr/>
              <a:t>‹#›</a:t>
            </a:fld>
            <a:endParaRPr lang="en-US"/>
          </a:p>
        </p:txBody>
      </p:sp>
    </p:spTree>
    <p:extLst>
      <p:ext uri="{BB962C8B-B14F-4D97-AF65-F5344CB8AC3E}">
        <p14:creationId xmlns:p14="http://schemas.microsoft.com/office/powerpoint/2010/main" val="8952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65584D-9B6F-48B9-9EE0-A637FF6ECD1E}" type="datetimeFigureOut">
              <a:rPr lang="en-US" smtClean="0"/>
              <a:pPr/>
              <a:t>9/22/2014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7C39E-07B0-4A64-B570-66CF44C93214}" type="slidenum">
              <a:rPr lang="en-US" smtClean="0"/>
              <a:pPr/>
              <a:t>‹#›</a:t>
            </a:fld>
            <a:endParaRPr lang="en-US"/>
          </a:p>
        </p:txBody>
      </p:sp>
    </p:spTree>
    <p:extLst>
      <p:ext uri="{BB962C8B-B14F-4D97-AF65-F5344CB8AC3E}">
        <p14:creationId xmlns:p14="http://schemas.microsoft.com/office/powerpoint/2010/main" val="368764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rgbClr val="C00000"/>
                </a:solidFill>
              </a:rPr>
              <a:t>Children and Literature for Children in Colonial &amp; Early America</a:t>
            </a:r>
            <a:endParaRPr lang="en-US" dirty="0">
              <a:solidFill>
                <a:srgbClr val="C0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5635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Changing 18</a:t>
            </a:r>
            <a:r>
              <a:rPr lang="en-US" baseline="30000" dirty="0" smtClean="0">
                <a:solidFill>
                  <a:srgbClr val="C00000"/>
                </a:solidFill>
              </a:rPr>
              <a:t>th</a:t>
            </a:r>
            <a:r>
              <a:rPr lang="en-US" dirty="0" smtClean="0">
                <a:solidFill>
                  <a:srgbClr val="C00000"/>
                </a:solidFill>
              </a:rPr>
              <a:t> Century</a:t>
            </a:r>
            <a:endParaRPr lang="en-US" dirty="0">
              <a:solidFill>
                <a:srgbClr val="C00000"/>
              </a:solidFill>
            </a:endParaRPr>
          </a:p>
        </p:txBody>
      </p:sp>
      <p:sp>
        <p:nvSpPr>
          <p:cNvPr id="3" name="Content Placeholder 2"/>
          <p:cNvSpPr>
            <a:spLocks noGrp="1"/>
          </p:cNvSpPr>
          <p:nvPr>
            <p:ph idx="1"/>
          </p:nvPr>
        </p:nvSpPr>
        <p:spPr>
          <a:xfrm>
            <a:off x="5486400" y="1371600"/>
            <a:ext cx="3505200" cy="5562600"/>
          </a:xfrm>
        </p:spPr>
        <p:txBody>
          <a:bodyPr>
            <a:normAutofit fontScale="40000" lnSpcReduction="20000"/>
          </a:bodyPr>
          <a:lstStyle/>
          <a:p>
            <a:r>
              <a:rPr lang="en-US" dirty="0" smtClean="0"/>
              <a:t>Ben Franklin</a:t>
            </a:r>
          </a:p>
          <a:p>
            <a:r>
              <a:rPr lang="en-US" dirty="0"/>
              <a:t>“Why, the soul of man is a vast forest</a:t>
            </a:r>
            <a:r>
              <a:rPr lang="en-US" dirty="0" smtClean="0"/>
              <a:t>,” and </a:t>
            </a:r>
            <a:r>
              <a:rPr lang="en-US" dirty="0"/>
              <a:t>all Benjamin intended was a neat back garden</a:t>
            </a:r>
            <a:r>
              <a:rPr lang="en-US" dirty="0" smtClean="0"/>
              <a:t>.” D.H. Lawrence in </a:t>
            </a:r>
            <a:r>
              <a:rPr lang="en-US" i="1" dirty="0" smtClean="0"/>
              <a:t>Studies in Classical American Literature</a:t>
            </a:r>
            <a:endParaRPr lang="en-US" dirty="0"/>
          </a:p>
          <a:p>
            <a:endParaRPr lang="en-US" dirty="0" smtClean="0"/>
          </a:p>
          <a:p>
            <a:r>
              <a:rPr lang="en-US" dirty="0" smtClean="0"/>
              <a:t>The First Great Awakening (1730-1743)</a:t>
            </a:r>
          </a:p>
          <a:p>
            <a:pPr lvl="1"/>
            <a:r>
              <a:rPr lang="en-US" dirty="0" smtClean="0"/>
              <a:t>Engaging emotional response and not just intellect</a:t>
            </a:r>
          </a:p>
          <a:p>
            <a:pPr lvl="1"/>
            <a:r>
              <a:rPr lang="en-US" dirty="0" smtClean="0"/>
              <a:t>Development of democratic thought/ free press/ unbiased news/ religious freedom</a:t>
            </a:r>
          </a:p>
          <a:p>
            <a:pPr lvl="1"/>
            <a:endParaRPr lang="en-US" dirty="0" smtClean="0"/>
          </a:p>
          <a:p>
            <a:r>
              <a:rPr lang="en-US" dirty="0" smtClean="0"/>
              <a:t>Rise of an American Leisure Class</a:t>
            </a:r>
          </a:p>
          <a:p>
            <a:endParaRPr lang="en-US" dirty="0" smtClean="0"/>
          </a:p>
          <a:p>
            <a:r>
              <a:rPr lang="en-US" dirty="0" smtClean="0"/>
              <a:t>Fairy Tale vs. Nursery Rhymes  (importation of John Newberry books)</a:t>
            </a:r>
          </a:p>
          <a:p>
            <a:endParaRPr lang="en-US" dirty="0" smtClean="0"/>
          </a:p>
          <a:p>
            <a:r>
              <a:rPr lang="en-US" dirty="0" smtClean="0"/>
              <a:t>Maria </a:t>
            </a:r>
            <a:r>
              <a:rPr lang="en-US" dirty="0" err="1" smtClean="0"/>
              <a:t>Edgeworth</a:t>
            </a:r>
            <a:endParaRPr lang="en-US" dirty="0" smtClean="0"/>
          </a:p>
          <a:p>
            <a:endParaRPr lang="en-US" dirty="0" smtClean="0"/>
          </a:p>
          <a:p>
            <a:r>
              <a:rPr lang="en-US" dirty="0" smtClean="0"/>
              <a:t>The Declaration of Independence 1776</a:t>
            </a:r>
          </a:p>
          <a:p>
            <a:endParaRPr lang="en-US" dirty="0" smtClean="0"/>
          </a:p>
          <a:p>
            <a:r>
              <a:rPr lang="en-US" dirty="0" smtClean="0"/>
              <a:t>Ratification of the U.S. Constitution 1790</a:t>
            </a:r>
          </a:p>
          <a:p>
            <a:endParaRPr lang="en-US" dirty="0" smtClean="0"/>
          </a:p>
          <a:p>
            <a:r>
              <a:rPr lang="en-US" dirty="0" smtClean="0"/>
              <a:t>Legal age of voting citizen and age requirements for holding political office</a:t>
            </a:r>
          </a:p>
          <a:p>
            <a:endParaRPr lang="en-US" dirty="0" smtClean="0"/>
          </a:p>
          <a:p>
            <a:r>
              <a:rPr lang="en-US" dirty="0" smtClean="0"/>
              <a:t>Beginning of the Second Great Awakening </a:t>
            </a:r>
          </a:p>
          <a:p>
            <a:endParaRPr lang="en-US" dirty="0" smtClean="0"/>
          </a:p>
          <a:p>
            <a:r>
              <a:rPr lang="en-US" dirty="0" smtClean="0"/>
              <a:t>Transcendentalism</a:t>
            </a:r>
            <a:endParaRPr lang="en-US" dirty="0"/>
          </a:p>
        </p:txBody>
      </p:sp>
      <p:pic>
        <p:nvPicPr>
          <p:cNvPr id="4" name="Picture 3" descr="newberry print of goody two shoes.jpg"/>
          <p:cNvPicPr>
            <a:picLocks noChangeAspect="1"/>
          </p:cNvPicPr>
          <p:nvPr/>
        </p:nvPicPr>
        <p:blipFill>
          <a:blip r:embed="rId2" cstate="print"/>
          <a:srcRect l="2729" t="3861" r="1739" b="3475"/>
          <a:stretch>
            <a:fillRect/>
          </a:stretch>
        </p:blipFill>
        <p:spPr>
          <a:xfrm>
            <a:off x="-228600" y="1905000"/>
            <a:ext cx="5334000" cy="3657600"/>
          </a:xfrm>
          <a:prstGeom prst="rect">
            <a:avLst/>
          </a:prstGeom>
        </p:spPr>
      </p:pic>
    </p:spTree>
    <p:extLst>
      <p:ext uri="{BB962C8B-B14F-4D97-AF65-F5344CB8AC3E}">
        <p14:creationId xmlns:p14="http://schemas.microsoft.com/office/powerpoint/2010/main" val="1235880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Second Great Awakening &amp; Transcendentalism</a:t>
            </a:r>
            <a:endParaRPr lang="en-US" dirty="0">
              <a:solidFill>
                <a:srgbClr val="C00000"/>
              </a:solidFill>
            </a:endParaRPr>
          </a:p>
        </p:txBody>
      </p:sp>
      <p:sp>
        <p:nvSpPr>
          <p:cNvPr id="3" name="Content Placeholder 2"/>
          <p:cNvSpPr>
            <a:spLocks noGrp="1"/>
          </p:cNvSpPr>
          <p:nvPr>
            <p:ph idx="1"/>
          </p:nvPr>
        </p:nvSpPr>
        <p:spPr>
          <a:xfrm>
            <a:off x="228600" y="1600200"/>
            <a:ext cx="5334000" cy="5486400"/>
          </a:xfrm>
        </p:spPr>
        <p:txBody>
          <a:bodyPr>
            <a:normAutofit fontScale="47500" lnSpcReduction="20000"/>
          </a:bodyPr>
          <a:lstStyle/>
          <a:p>
            <a:r>
              <a:rPr lang="en-US" dirty="0"/>
              <a:t>R</a:t>
            </a:r>
            <a:r>
              <a:rPr lang="en-US" dirty="0" smtClean="0"/>
              <a:t>eaching more working class, brimstone and fire, concentrated in upstate NY –the burnt over district– and associated with abolitionism and women’s rights.</a:t>
            </a:r>
          </a:p>
          <a:p>
            <a:pPr marL="0" indent="0">
              <a:buNone/>
            </a:pPr>
            <a:endParaRPr lang="en-US" dirty="0" smtClean="0"/>
          </a:p>
          <a:p>
            <a:r>
              <a:rPr lang="en-US" dirty="0" smtClean="0"/>
              <a:t>Beginning of liberal protestant and changing notions of child rearing.  From the “rod” to “disciplinary intimacy” as Richard Brodhead explained.</a:t>
            </a:r>
          </a:p>
          <a:p>
            <a:pPr marL="0" indent="0">
              <a:buNone/>
            </a:pPr>
            <a:endParaRPr lang="en-US" dirty="0" smtClean="0"/>
          </a:p>
          <a:p>
            <a:r>
              <a:rPr lang="en-US" dirty="0" smtClean="0"/>
              <a:t>Changing notions of salvation lead to changing notions of pedagogy and ideas about children’s literature.  (</a:t>
            </a:r>
            <a:r>
              <a:rPr lang="en-US" dirty="0" err="1" smtClean="0"/>
              <a:t>instrumentalization</a:t>
            </a:r>
            <a:r>
              <a:rPr lang="en-US" dirty="0" smtClean="0"/>
              <a:t> of children’s nature, play, and interests).</a:t>
            </a:r>
          </a:p>
          <a:p>
            <a:endParaRPr lang="en-US" dirty="0" smtClean="0"/>
          </a:p>
          <a:p>
            <a:r>
              <a:rPr lang="en-US" dirty="0" smtClean="0"/>
              <a:t>Amos Bronson Alcott just getting started with his teaching career / experimental education</a:t>
            </a:r>
          </a:p>
          <a:p>
            <a:pPr marL="0" indent="0">
              <a:buNone/>
            </a:pPr>
            <a:endParaRPr lang="en-US" dirty="0" smtClean="0"/>
          </a:p>
          <a:p>
            <a:r>
              <a:rPr lang="en-US" dirty="0" smtClean="0"/>
              <a:t>Ralph Waldo Emerson’s  “Nature”  and “The American Scholar”  </a:t>
            </a:r>
          </a:p>
          <a:p>
            <a:endParaRPr lang="en-US" dirty="0"/>
          </a:p>
          <a:p>
            <a:r>
              <a:rPr lang="en-US" dirty="0" smtClean="0"/>
              <a:t>Against corruption of Harvard Unitarianism  &amp; 18</a:t>
            </a:r>
            <a:r>
              <a:rPr lang="en-US" baseline="30000" dirty="0" smtClean="0"/>
              <a:t>th</a:t>
            </a:r>
            <a:r>
              <a:rPr lang="en-US" dirty="0" smtClean="0"/>
              <a:t> century rationalism , predestination, and  Locke’s “</a:t>
            </a:r>
            <a:r>
              <a:rPr lang="en-US" dirty="0" err="1" smtClean="0"/>
              <a:t>sensualism</a:t>
            </a:r>
            <a:r>
              <a:rPr lang="en-US" dirty="0" smtClean="0"/>
              <a:t>.”</a:t>
            </a:r>
          </a:p>
          <a:p>
            <a:pPr>
              <a:buNone/>
            </a:pPr>
            <a:endParaRPr lang="en-US" dirty="0" smtClean="0"/>
          </a:p>
          <a:p>
            <a:r>
              <a:rPr lang="en-US" dirty="0" smtClean="0"/>
              <a:t>Narratives of Self Reliance and Individualism </a:t>
            </a:r>
          </a:p>
          <a:p>
            <a:endParaRPr lang="en-US" dirty="0" smtClean="0"/>
          </a:p>
          <a:p>
            <a:r>
              <a:rPr lang="en-US" dirty="0" smtClean="0"/>
              <a:t>Purity and Perfectionism</a:t>
            </a:r>
          </a:p>
        </p:txBody>
      </p:sp>
      <p:pic>
        <p:nvPicPr>
          <p:cNvPr id="4" name="Picture 3" descr="Peter+Parley.jpg"/>
          <p:cNvPicPr>
            <a:picLocks noChangeAspect="1"/>
          </p:cNvPicPr>
          <p:nvPr/>
        </p:nvPicPr>
        <p:blipFill>
          <a:blip r:embed="rId2" cstate="print"/>
          <a:stretch>
            <a:fillRect/>
          </a:stretch>
        </p:blipFill>
        <p:spPr>
          <a:xfrm>
            <a:off x="6019800" y="1524000"/>
            <a:ext cx="2624138" cy="5061862"/>
          </a:xfrm>
          <a:prstGeom prst="rect">
            <a:avLst/>
          </a:prstGeom>
        </p:spPr>
      </p:pic>
    </p:spTree>
    <p:extLst>
      <p:ext uri="{BB962C8B-B14F-4D97-AF65-F5344CB8AC3E}">
        <p14:creationId xmlns:p14="http://schemas.microsoft.com/office/powerpoint/2010/main" val="128317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Rollo at Play</a:t>
            </a:r>
            <a:endParaRPr lang="en-US" dirty="0">
              <a:solidFill>
                <a:srgbClr val="C00000"/>
              </a:solidFill>
            </a:endParaRPr>
          </a:p>
        </p:txBody>
      </p:sp>
      <p:sp>
        <p:nvSpPr>
          <p:cNvPr id="3" name="Content Placeholder 2"/>
          <p:cNvSpPr>
            <a:spLocks noGrp="1"/>
          </p:cNvSpPr>
          <p:nvPr>
            <p:ph idx="1"/>
          </p:nvPr>
        </p:nvSpPr>
        <p:spPr>
          <a:xfrm>
            <a:off x="457200" y="1600200"/>
            <a:ext cx="4572000" cy="5257800"/>
          </a:xfrm>
        </p:spPr>
        <p:txBody>
          <a:bodyPr>
            <a:normAutofit fontScale="70000" lnSpcReduction="20000"/>
          </a:bodyPr>
          <a:lstStyle/>
          <a:p>
            <a:r>
              <a:rPr lang="en-US" dirty="0" smtClean="0"/>
              <a:t>Author: Jacob </a:t>
            </a:r>
            <a:r>
              <a:rPr lang="en-US" dirty="0" err="1" smtClean="0"/>
              <a:t>Abott</a:t>
            </a:r>
            <a:r>
              <a:rPr lang="en-US" dirty="0" smtClean="0"/>
              <a:t>, Maine (1803-1879)</a:t>
            </a:r>
          </a:p>
          <a:p>
            <a:endParaRPr lang="en-US" dirty="0"/>
          </a:p>
          <a:p>
            <a:r>
              <a:rPr lang="en-US" dirty="0" smtClean="0"/>
              <a:t>Attended Bowdoin College in 1820</a:t>
            </a:r>
          </a:p>
          <a:p>
            <a:endParaRPr lang="en-US" dirty="0" smtClean="0"/>
          </a:p>
          <a:p>
            <a:r>
              <a:rPr lang="en-US" dirty="0" smtClean="0"/>
              <a:t>(the year after in 1821, Nathaniel Hawthorne arrived at Bowdoin)</a:t>
            </a:r>
          </a:p>
          <a:p>
            <a:endParaRPr lang="en-US" dirty="0" smtClean="0"/>
          </a:p>
          <a:p>
            <a:r>
              <a:rPr lang="en-US" dirty="0" smtClean="0"/>
              <a:t>science </a:t>
            </a:r>
            <a:r>
              <a:rPr lang="en-US" dirty="0"/>
              <a:t>writing, preaching, </a:t>
            </a:r>
            <a:r>
              <a:rPr lang="en-US" dirty="0" smtClean="0"/>
              <a:t>principal</a:t>
            </a:r>
          </a:p>
          <a:p>
            <a:endParaRPr lang="en-US" dirty="0"/>
          </a:p>
          <a:p>
            <a:r>
              <a:rPr lang="en-US" dirty="0" smtClean="0"/>
              <a:t>Prolific writer for children</a:t>
            </a:r>
          </a:p>
          <a:p>
            <a:endParaRPr lang="en-US" dirty="0"/>
          </a:p>
          <a:p>
            <a:r>
              <a:rPr lang="en-US" dirty="0"/>
              <a:t>First to really give a child </a:t>
            </a:r>
            <a:r>
              <a:rPr lang="en-US" dirty="0" smtClean="0"/>
              <a:t>character--crafted </a:t>
            </a:r>
            <a:r>
              <a:rPr lang="en-US" dirty="0"/>
              <a:t>an everyday boy character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543" y="1295400"/>
            <a:ext cx="3225800" cy="5376333"/>
          </a:xfrm>
          <a:prstGeom prst="rect">
            <a:avLst/>
          </a:prstGeom>
        </p:spPr>
      </p:pic>
    </p:spTree>
    <p:extLst>
      <p:ext uri="{BB962C8B-B14F-4D97-AF65-F5344CB8AC3E}">
        <p14:creationId xmlns:p14="http://schemas.microsoft.com/office/powerpoint/2010/main" val="3589379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Rollo at Play</a:t>
            </a:r>
            <a:endParaRPr lang="en-US" dirty="0">
              <a:solidFill>
                <a:srgbClr val="C00000"/>
              </a:solidFill>
            </a:endParaRPr>
          </a:p>
        </p:txBody>
      </p:sp>
      <p:sp>
        <p:nvSpPr>
          <p:cNvPr id="3" name="Content Placeholder 2"/>
          <p:cNvSpPr>
            <a:spLocks noGrp="1"/>
          </p:cNvSpPr>
          <p:nvPr>
            <p:ph idx="1"/>
          </p:nvPr>
        </p:nvSpPr>
        <p:spPr>
          <a:xfrm>
            <a:off x="457200" y="1600200"/>
            <a:ext cx="4419600" cy="4876800"/>
          </a:xfrm>
        </p:spPr>
        <p:txBody>
          <a:bodyPr>
            <a:normAutofit fontScale="55000" lnSpcReduction="20000"/>
          </a:bodyPr>
          <a:lstStyle/>
          <a:p>
            <a:r>
              <a:rPr lang="en-US" dirty="0" smtClean="0"/>
              <a:t>Child’s Play is in nature</a:t>
            </a:r>
          </a:p>
          <a:p>
            <a:pPr marL="0" indent="0">
              <a:buNone/>
            </a:pPr>
            <a:r>
              <a:rPr lang="en-US" dirty="0"/>
              <a:t> </a:t>
            </a:r>
            <a:r>
              <a:rPr lang="en-US" dirty="0" smtClean="0"/>
              <a:t>    (Rousseau)</a:t>
            </a:r>
          </a:p>
          <a:p>
            <a:pPr marL="0" indent="0">
              <a:buNone/>
            </a:pPr>
            <a:endParaRPr lang="en-US" dirty="0" smtClean="0"/>
          </a:p>
          <a:p>
            <a:r>
              <a:rPr lang="en-US" dirty="0" smtClean="0"/>
              <a:t>Child’s play is physical and hands on, about experience (Locke)</a:t>
            </a:r>
          </a:p>
          <a:p>
            <a:pPr marL="0" indent="0">
              <a:buNone/>
            </a:pPr>
            <a:endParaRPr lang="en-US" dirty="0" smtClean="0"/>
          </a:p>
          <a:p>
            <a:r>
              <a:rPr lang="en-US" dirty="0" smtClean="0"/>
              <a:t>Set in the backdrop of the woods, but clearing out the woods and taming it (Locke and Property)</a:t>
            </a:r>
          </a:p>
          <a:p>
            <a:pPr marL="0" indent="0">
              <a:buNone/>
            </a:pPr>
            <a:endParaRPr lang="en-US" dirty="0" smtClean="0"/>
          </a:p>
          <a:p>
            <a:r>
              <a:rPr lang="en-US" dirty="0" smtClean="0"/>
              <a:t>Child’s play is instructive in morals and industry and in fact arguably work (Puritans)</a:t>
            </a:r>
          </a:p>
          <a:p>
            <a:endParaRPr lang="en-US" dirty="0"/>
          </a:p>
          <a:p>
            <a:r>
              <a:rPr lang="en-US" dirty="0" smtClean="0"/>
              <a:t>Child’s </a:t>
            </a:r>
            <a:r>
              <a:rPr lang="en-US" dirty="0"/>
              <a:t>play is under guided – yet not harsh- </a:t>
            </a:r>
            <a:r>
              <a:rPr lang="en-US" dirty="0" smtClean="0"/>
              <a:t>supervision – with some allowances for fancy and a child’s world (18</a:t>
            </a:r>
            <a:r>
              <a:rPr lang="en-US" baseline="30000" dirty="0" smtClean="0"/>
              <a:t>th</a:t>
            </a:r>
            <a:r>
              <a:rPr lang="en-US" dirty="0" smtClean="0"/>
              <a:t> Century changes)</a:t>
            </a:r>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981200"/>
            <a:ext cx="4114428" cy="3162967"/>
          </a:xfrm>
          <a:prstGeom prst="rect">
            <a:avLst/>
          </a:prstGeom>
        </p:spPr>
      </p:pic>
    </p:spTree>
    <p:extLst>
      <p:ext uri="{BB962C8B-B14F-4D97-AF65-F5344CB8AC3E}">
        <p14:creationId xmlns:p14="http://schemas.microsoft.com/office/powerpoint/2010/main" val="2553748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Rollo at Play</a:t>
            </a:r>
            <a:endParaRPr lang="en-US" dirty="0">
              <a:solidFill>
                <a:srgbClr val="C00000"/>
              </a:solidFill>
            </a:endParaRPr>
          </a:p>
        </p:txBody>
      </p:sp>
      <p:sp>
        <p:nvSpPr>
          <p:cNvPr id="4" name="TextBox 3"/>
          <p:cNvSpPr txBox="1"/>
          <p:nvPr/>
        </p:nvSpPr>
        <p:spPr>
          <a:xfrm>
            <a:off x="420914" y="1495431"/>
            <a:ext cx="8229600" cy="5355312"/>
          </a:xfrm>
          <a:prstGeom prst="rect">
            <a:avLst/>
          </a:prstGeom>
          <a:noFill/>
        </p:spPr>
        <p:txBody>
          <a:bodyPr wrap="square" rtlCol="0">
            <a:spAutoFit/>
          </a:bodyPr>
          <a:lstStyle/>
          <a:p>
            <a:r>
              <a:rPr lang="en-US" dirty="0" smtClean="0"/>
              <a:t>“The wigwam is mine as much as it is yours, for I helped make it  . . .”  Cousin James in </a:t>
            </a:r>
            <a:r>
              <a:rPr lang="en-US" i="1" dirty="0" smtClean="0"/>
              <a:t>Rollo at Play </a:t>
            </a:r>
            <a:r>
              <a:rPr lang="en-US" dirty="0" smtClean="0"/>
              <a:t> (22)</a:t>
            </a:r>
          </a:p>
          <a:p>
            <a:endParaRPr lang="en-US" dirty="0"/>
          </a:p>
          <a:p>
            <a:r>
              <a:rPr lang="en-US" dirty="0" smtClean="0"/>
              <a:t>“Though the earth, and all inferior creatures, be common to all men, yet every man has a property in his own person: this no body has any right to but himself.  The </a:t>
            </a:r>
            <a:r>
              <a:rPr lang="en-US" dirty="0" err="1" smtClean="0"/>
              <a:t>labour</a:t>
            </a:r>
            <a:r>
              <a:rPr lang="en-US" dirty="0" smtClean="0"/>
              <a:t> of his body, and the work of his hands we may say are properly his. Whatsoever then he removes out of the state that nature hath provided, and left it in, he hath mixed his </a:t>
            </a:r>
            <a:r>
              <a:rPr lang="en-US" dirty="0" err="1" smtClean="0"/>
              <a:t>labour</a:t>
            </a:r>
            <a:r>
              <a:rPr lang="en-US" dirty="0" smtClean="0"/>
              <a:t> with, and joined to it something that is his own, and thereby makes it his property.  It being by him removed from the common state nature hath placed it in, it hath by this </a:t>
            </a:r>
            <a:r>
              <a:rPr lang="en-US" dirty="0" err="1" smtClean="0"/>
              <a:t>labour</a:t>
            </a:r>
            <a:r>
              <a:rPr lang="en-US" dirty="0" smtClean="0"/>
              <a:t> something annexed to it, that excludes the common right of other men: for this </a:t>
            </a:r>
            <a:r>
              <a:rPr lang="en-US" dirty="0" err="1" smtClean="0"/>
              <a:t>labour</a:t>
            </a:r>
            <a:r>
              <a:rPr lang="en-US" dirty="0" smtClean="0"/>
              <a:t> being the unquestionable property of the </a:t>
            </a:r>
            <a:r>
              <a:rPr lang="en-US" dirty="0" err="1" smtClean="0"/>
              <a:t>labourer</a:t>
            </a:r>
            <a:r>
              <a:rPr lang="en-US" dirty="0" smtClean="0"/>
              <a:t>, no man but he can have a right to what that is once joined to, at least where there is enough, and as good, left in common for others.”   (Locke, Sec 27 of Chap V “Of Property)</a:t>
            </a:r>
          </a:p>
          <a:p>
            <a:endParaRPr lang="en-US" dirty="0"/>
          </a:p>
          <a:p>
            <a:r>
              <a:rPr lang="en-US" dirty="0" smtClean="0"/>
              <a:t>And in Sec 28:</a:t>
            </a:r>
            <a:r>
              <a:rPr lang="en-US" dirty="0"/>
              <a:t> </a:t>
            </a:r>
            <a:r>
              <a:rPr lang="en-US" dirty="0" smtClean="0"/>
              <a:t>“.. </a:t>
            </a:r>
            <a:r>
              <a:rPr lang="en-US" dirty="0"/>
              <a:t>.</a:t>
            </a:r>
            <a:r>
              <a:rPr lang="en-US" dirty="0" smtClean="0"/>
              <a:t>Thus the grass my horse has bit; the turfs my servant has cut; and the ore I have </a:t>
            </a:r>
            <a:r>
              <a:rPr lang="en-US" dirty="0" err="1" smtClean="0"/>
              <a:t>digged</a:t>
            </a:r>
            <a:r>
              <a:rPr lang="en-US" dirty="0" smtClean="0"/>
              <a:t> in any place, where I have a right to them in common with others, become my property, without the assignation or consent of any body.  The </a:t>
            </a:r>
            <a:r>
              <a:rPr lang="en-US" dirty="0" err="1" smtClean="0"/>
              <a:t>labour</a:t>
            </a:r>
            <a:r>
              <a:rPr lang="en-US" dirty="0" smtClean="0"/>
              <a:t> that was mine, removing them out of that common state they were in, hath fixed my property in them.”</a:t>
            </a:r>
            <a:endParaRPr lang="en-US" dirty="0"/>
          </a:p>
        </p:txBody>
      </p:sp>
    </p:spTree>
    <p:extLst>
      <p:ext uri="{BB962C8B-B14F-4D97-AF65-F5344CB8AC3E}">
        <p14:creationId xmlns:p14="http://schemas.microsoft.com/office/powerpoint/2010/main" val="423656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 the Woods”</a:t>
            </a:r>
            <a:endParaRPr lang="en-US" dirty="0"/>
          </a:p>
        </p:txBody>
      </p:sp>
      <p:sp>
        <p:nvSpPr>
          <p:cNvPr id="3" name="Content Placeholder 2"/>
          <p:cNvSpPr>
            <a:spLocks noGrp="1"/>
          </p:cNvSpPr>
          <p:nvPr>
            <p:ph idx="1"/>
          </p:nvPr>
        </p:nvSpPr>
        <p:spPr>
          <a:xfrm>
            <a:off x="457200" y="1447800"/>
            <a:ext cx="8229600" cy="5410200"/>
          </a:xfrm>
        </p:spPr>
        <p:txBody>
          <a:bodyPr>
            <a:normAutofit fontScale="47500" lnSpcReduction="20000"/>
          </a:bodyPr>
          <a:lstStyle/>
          <a:p>
            <a:r>
              <a:rPr lang="en-US" dirty="0" smtClean="0"/>
              <a:t>“He [Jonas] said he was going [to the woods] to clear up some land.” (11)</a:t>
            </a:r>
          </a:p>
          <a:p>
            <a:endParaRPr lang="en-US" dirty="0"/>
          </a:p>
          <a:p>
            <a:r>
              <a:rPr lang="en-US" dirty="0" smtClean="0"/>
              <a:t>“[Rollo] followed a winding path until he came to the edge of the trees . . .” (12)</a:t>
            </a:r>
          </a:p>
          <a:p>
            <a:endParaRPr lang="en-US" dirty="0"/>
          </a:p>
          <a:p>
            <a:r>
              <a:rPr lang="en-US" dirty="0" smtClean="0"/>
              <a:t>“He heard the brook gurgling along over the stones” and (conspicuously joined together) in the same sentence, “he began to hear the strokes of an axe.” (12)</a:t>
            </a:r>
          </a:p>
          <a:p>
            <a:endParaRPr lang="en-US" dirty="0"/>
          </a:p>
          <a:p>
            <a:r>
              <a:rPr lang="en-US" dirty="0" smtClean="0"/>
              <a:t>“…he walked along the edge of the woods till he came nearer the place where heard the axe.”  There he finds an easy passage “a little opening among the trees and bushes, so that he could look in.” (12)</a:t>
            </a:r>
          </a:p>
          <a:p>
            <a:r>
              <a:rPr lang="en-US" dirty="0" smtClean="0"/>
              <a:t>Even though crossing the brook seems like a problem, Jonas quickly remedies the problem, cutting down a tree so that it can serve this immediate but temporary need.</a:t>
            </a:r>
          </a:p>
          <a:p>
            <a:r>
              <a:rPr lang="en-US" dirty="0" smtClean="0"/>
              <a:t>Details of the tree’s demise  “… after a few strokes more, the top of the tree began to bend slowly over, and then it fell faster and faster, until it cam down with a  great crash, directly across the brook.” 113</a:t>
            </a:r>
          </a:p>
          <a:p>
            <a:r>
              <a:rPr lang="en-US" dirty="0" smtClean="0"/>
              <a:t>“…</a:t>
            </a:r>
            <a:r>
              <a:rPr lang="en-US" dirty="0" err="1" smtClean="0"/>
              <a:t>tak</a:t>
            </a:r>
            <a:r>
              <a:rPr lang="en-US" dirty="0" smtClean="0"/>
              <a:t>[</a:t>
            </a:r>
            <a:r>
              <a:rPr lang="en-US" dirty="0" err="1" smtClean="0"/>
              <a:t>ing</a:t>
            </a:r>
            <a:r>
              <a:rPr lang="en-US" dirty="0" smtClean="0"/>
              <a:t>] hold of the branches for a railing” and Rollo “climb[</a:t>
            </a:r>
            <a:r>
              <a:rPr lang="en-US" dirty="0" err="1" smtClean="0"/>
              <a:t>ing</a:t>
            </a:r>
            <a:r>
              <a:rPr lang="en-US" dirty="0" smtClean="0"/>
              <a:t>] along the stems” … a kind of horizontal version of wild child or Indians in the trees.</a:t>
            </a:r>
          </a:p>
          <a:p>
            <a:r>
              <a:rPr lang="en-US" dirty="0" smtClean="0"/>
              <a:t>Awe of the “beautiful” water and “little fish . . Swimming along” is tempered by Jonas’s insistence on “mind[</a:t>
            </a:r>
            <a:r>
              <a:rPr lang="en-US" dirty="0" err="1" smtClean="0"/>
              <a:t>ing</a:t>
            </a:r>
            <a:r>
              <a:rPr lang="en-US" dirty="0"/>
              <a:t> </a:t>
            </a:r>
            <a:r>
              <a:rPr lang="en-US" dirty="0" smtClean="0"/>
              <a:t>his] work” 14</a:t>
            </a:r>
          </a:p>
          <a:p>
            <a:r>
              <a:rPr lang="en-US" dirty="0" smtClean="0"/>
              <a:t>Play starts off with him watching fishes and “throw[</a:t>
            </a:r>
            <a:r>
              <a:rPr lang="en-US" dirty="0" err="1" smtClean="0"/>
              <a:t>ing</a:t>
            </a:r>
            <a:r>
              <a:rPr lang="en-US" dirty="0" smtClean="0"/>
              <a:t>] pebble-stone into the brook” … unproductive activities but also not terribly destructive activities.  When these don’t hold his attention , Jonas’s suggestion is that he build a wigwam, which is also to say cut and trim branches and make a house, or let us say civilize the woods.  Even though it has a wild flare of adventure b/c of it’s ties to the Native Americans, Rollo’s wigwam is wholly under Jonas’s designs and supervision.</a:t>
            </a:r>
            <a:endParaRPr lang="en-US" dirty="0"/>
          </a:p>
        </p:txBody>
      </p:sp>
    </p:spTree>
    <p:extLst>
      <p:ext uri="{BB962C8B-B14F-4D97-AF65-F5344CB8AC3E}">
        <p14:creationId xmlns:p14="http://schemas.microsoft.com/office/powerpoint/2010/main" val="399235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Rollo at Play</a:t>
            </a:r>
            <a:endParaRPr lang="en-US" dirty="0">
              <a:solidFill>
                <a:srgbClr val="C0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“If you conclude to let me settle it, you must do just as I say.  But I do not pretend that I have any right to decide such a case, unless you consent. . . .” (Jonas in </a:t>
            </a:r>
            <a:r>
              <a:rPr lang="en-US" i="1" dirty="0" smtClean="0"/>
              <a:t>Rollo at Play </a:t>
            </a:r>
            <a:r>
              <a:rPr lang="en-US" dirty="0" smtClean="0"/>
              <a:t> p23)</a:t>
            </a:r>
          </a:p>
          <a:p>
            <a:endParaRPr lang="en-US" dirty="0" smtClean="0"/>
          </a:p>
          <a:p>
            <a:r>
              <a:rPr lang="en-US" dirty="0" smtClean="0"/>
              <a:t>“… you, James, came here to see Rollo, and found him building a wigwam.  It was </a:t>
            </a:r>
            <a:r>
              <a:rPr lang="en-US" i="1" dirty="0" smtClean="0"/>
              <a:t>his </a:t>
            </a:r>
            <a:r>
              <a:rPr lang="en-US" dirty="0" smtClean="0"/>
              <a:t>wigwam, not </a:t>
            </a:r>
            <a:r>
              <a:rPr lang="en-US" i="1" dirty="0" smtClean="0"/>
              <a:t>yours.  </a:t>
            </a:r>
            <a:r>
              <a:rPr lang="en-US" dirty="0" smtClean="0"/>
              <a:t>He began it without you, and was going on without you, and when you came you had no right to assume authority about it. . . . But . . . You, Rollo, were playing here alone. Your little cousin came to see you; and you were very glad to have him come. He helped you build, and when he wanted to have the window in a particular way, you ought to have let him.  TO quarrel with a visitor for such a cause as that, was very ungentlemanly and unkind” (23-4).</a:t>
            </a:r>
            <a:endParaRPr lang="en-US" dirty="0"/>
          </a:p>
        </p:txBody>
      </p:sp>
    </p:spTree>
    <p:extLst>
      <p:ext uri="{BB962C8B-B14F-4D97-AF65-F5344CB8AC3E}">
        <p14:creationId xmlns:p14="http://schemas.microsoft.com/office/powerpoint/2010/main" val="506768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Two Main Influences</a:t>
            </a:r>
            <a:endParaRPr lang="en-US" dirty="0">
              <a:solidFill>
                <a:srgbClr val="C00000"/>
              </a:solidFill>
            </a:endParaRPr>
          </a:p>
        </p:txBody>
      </p:sp>
      <p:sp>
        <p:nvSpPr>
          <p:cNvPr id="3" name="Content Placeholder 2"/>
          <p:cNvSpPr>
            <a:spLocks noGrp="1"/>
          </p:cNvSpPr>
          <p:nvPr>
            <p:ph idx="1"/>
          </p:nvPr>
        </p:nvSpPr>
        <p:spPr/>
        <p:txBody>
          <a:bodyPr/>
          <a:lstStyle/>
          <a:p>
            <a:r>
              <a:rPr lang="en-US" dirty="0" smtClean="0"/>
              <a:t>Enlightenment Thinkers  (particularly Locke and Rousseau) and their use of the child and ideas on childrearing</a:t>
            </a:r>
          </a:p>
          <a:p>
            <a:pPr marL="0" indent="0">
              <a:buNone/>
            </a:pPr>
            <a:endParaRPr lang="en-US" dirty="0" smtClean="0"/>
          </a:p>
          <a:p>
            <a:r>
              <a:rPr lang="en-US" dirty="0" smtClean="0"/>
              <a:t>American Puritanism and their intense attention to the family unit and their children’s salvation</a:t>
            </a:r>
            <a:endParaRPr lang="en-US" dirty="0"/>
          </a:p>
        </p:txBody>
      </p:sp>
    </p:spTree>
    <p:extLst>
      <p:ext uri="{BB962C8B-B14F-4D97-AF65-F5344CB8AC3E}">
        <p14:creationId xmlns:p14="http://schemas.microsoft.com/office/powerpoint/2010/main" val="3458548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The Enlightenment </a:t>
            </a:r>
            <a:r>
              <a:rPr lang="en-US" dirty="0" smtClean="0"/>
              <a:t/>
            </a:r>
            <a:br>
              <a:rPr lang="en-US" dirty="0" smtClean="0"/>
            </a:br>
            <a:r>
              <a:rPr lang="en-US" sz="3300" dirty="0" smtClean="0"/>
              <a:t>“The Age of Reason”</a:t>
            </a:r>
            <a:endParaRPr lang="en-US" sz="3300" dirty="0"/>
          </a:p>
        </p:txBody>
      </p:sp>
      <p:sp>
        <p:nvSpPr>
          <p:cNvPr id="3" name="Content Placeholder 2"/>
          <p:cNvSpPr>
            <a:spLocks noGrp="1"/>
          </p:cNvSpPr>
          <p:nvPr>
            <p:ph idx="1"/>
          </p:nvPr>
        </p:nvSpPr>
        <p:spPr>
          <a:xfrm>
            <a:off x="4191000" y="1524000"/>
            <a:ext cx="4648200" cy="5562600"/>
          </a:xfrm>
        </p:spPr>
        <p:txBody>
          <a:bodyPr>
            <a:normAutofit fontScale="55000" lnSpcReduction="20000"/>
          </a:bodyPr>
          <a:lstStyle/>
          <a:p>
            <a:r>
              <a:rPr lang="en-US" dirty="0" smtClean="0"/>
              <a:t>Late 17</a:t>
            </a:r>
            <a:r>
              <a:rPr lang="en-US" baseline="30000" dirty="0" smtClean="0"/>
              <a:t>th</a:t>
            </a:r>
            <a:r>
              <a:rPr lang="en-US" dirty="0" smtClean="0"/>
              <a:t> century</a:t>
            </a:r>
            <a:r>
              <a:rPr lang="en-US" dirty="0" smtClean="0">
                <a:sym typeface="Wingdings" panose="05000000000000000000" pitchFamily="2" charset="2"/>
              </a:rPr>
              <a:t> late18th century but some argue it was a permanent turning point.   </a:t>
            </a:r>
            <a:endParaRPr lang="en-US" dirty="0" smtClean="0"/>
          </a:p>
          <a:p>
            <a:r>
              <a:rPr lang="en-US" dirty="0" smtClean="0"/>
              <a:t>Intellectuals stressing  reason and individualism</a:t>
            </a:r>
          </a:p>
          <a:p>
            <a:r>
              <a:rPr lang="en-US" dirty="0" smtClean="0"/>
              <a:t>(Francis Bacon (1562-1626), Rene Descartes (1596-1650, Baruch Spinoza (1632-1677), John Locke ( 1632-1704) Voltaire (1694-1778), Isaac Newton (1643-1727)</a:t>
            </a:r>
          </a:p>
          <a:p>
            <a:r>
              <a:rPr lang="en-US" dirty="0" smtClean="0"/>
              <a:t>Rationalism vs tradition/ science vs faith</a:t>
            </a:r>
          </a:p>
          <a:p>
            <a:r>
              <a:rPr lang="en-US" dirty="0" smtClean="0"/>
              <a:t>Legacies: centrality of the mind.  Separation of mind and body/ denunciation of superstitions, traditions, and that which is not knowable via human senses and reasoning, rights of the individual self,  the sovereign self ruling nation.</a:t>
            </a:r>
          </a:p>
          <a:p>
            <a:r>
              <a:rPr lang="en-US" dirty="0" smtClean="0"/>
              <a:t>John Locke and  Jean-Jacques Rousseau</a:t>
            </a:r>
          </a:p>
          <a:p>
            <a:r>
              <a:rPr lang="en-US" dirty="0" smtClean="0"/>
              <a:t>Immanuel Kant (1784)  “What is Enlightenment?”</a:t>
            </a:r>
          </a:p>
          <a:p>
            <a:r>
              <a:rPr lang="en-US" dirty="0" smtClean="0"/>
              <a:t>Counter movement will be Romanticism which also made major use of the child.</a:t>
            </a:r>
            <a:endParaRPr lang="en-US" dirty="0"/>
          </a:p>
        </p:txBody>
      </p:sp>
      <p:pic>
        <p:nvPicPr>
          <p:cNvPr id="4" name="Picture 3" descr="Searching for modern world enlightenment.jpg"/>
          <p:cNvPicPr>
            <a:picLocks noChangeAspect="1"/>
          </p:cNvPicPr>
          <p:nvPr/>
        </p:nvPicPr>
        <p:blipFill>
          <a:blip r:embed="rId2" cstate="print"/>
          <a:srcRect t="3105" r="10417" b="2179"/>
          <a:stretch>
            <a:fillRect/>
          </a:stretch>
        </p:blipFill>
        <p:spPr>
          <a:xfrm>
            <a:off x="304800" y="1600200"/>
            <a:ext cx="3581400" cy="5080591"/>
          </a:xfrm>
          <a:prstGeom prst="rect">
            <a:avLst/>
          </a:prstGeom>
        </p:spPr>
      </p:pic>
    </p:spTree>
    <p:extLst>
      <p:ext uri="{BB962C8B-B14F-4D97-AF65-F5344CB8AC3E}">
        <p14:creationId xmlns:p14="http://schemas.microsoft.com/office/powerpoint/2010/main" val="3436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00000"/>
                </a:solidFill>
              </a:rPr>
              <a:t>John Locke </a:t>
            </a:r>
            <a:r>
              <a:rPr lang="en-US" dirty="0" smtClean="0"/>
              <a:t/>
            </a:r>
            <a:br>
              <a:rPr lang="en-US" dirty="0" smtClean="0"/>
            </a:br>
            <a:r>
              <a:rPr lang="en-US" sz="3300" dirty="0" smtClean="0"/>
              <a:t>“Father of Classical Liberalism”</a:t>
            </a:r>
            <a:endParaRPr lang="en-US" sz="3300" dirty="0"/>
          </a:p>
        </p:txBody>
      </p:sp>
      <p:sp>
        <p:nvSpPr>
          <p:cNvPr id="3" name="Content Placeholder 2"/>
          <p:cNvSpPr>
            <a:spLocks noGrp="1"/>
          </p:cNvSpPr>
          <p:nvPr>
            <p:ph idx="1"/>
          </p:nvPr>
        </p:nvSpPr>
        <p:spPr>
          <a:xfrm>
            <a:off x="381000" y="1524000"/>
            <a:ext cx="4724400" cy="5334000"/>
          </a:xfrm>
        </p:spPr>
        <p:txBody>
          <a:bodyPr>
            <a:normAutofit fontScale="62500" lnSpcReduction="20000"/>
          </a:bodyPr>
          <a:lstStyle/>
          <a:p>
            <a:r>
              <a:rPr lang="en-US" dirty="0" smtClean="0"/>
              <a:t>English Philosopher 1632-1704</a:t>
            </a:r>
          </a:p>
          <a:p>
            <a:r>
              <a:rPr lang="en-US" dirty="0" smtClean="0"/>
              <a:t>End of preformation/ man forms himself/ self governance</a:t>
            </a:r>
          </a:p>
          <a:p>
            <a:r>
              <a:rPr lang="en-US" dirty="0" smtClean="0"/>
              <a:t>Major blow to the central authority of the Church</a:t>
            </a:r>
          </a:p>
          <a:p>
            <a:r>
              <a:rPr lang="en-US" dirty="0" smtClean="0"/>
              <a:t>Rational Man</a:t>
            </a:r>
          </a:p>
          <a:p>
            <a:r>
              <a:rPr lang="en-US" i="1" dirty="0" smtClean="0"/>
              <a:t>Tabula Rasa  </a:t>
            </a:r>
            <a:r>
              <a:rPr lang="en-US" dirty="0" smtClean="0"/>
              <a:t>(mind originally a blank slate)</a:t>
            </a:r>
          </a:p>
          <a:p>
            <a:r>
              <a:rPr lang="en-US" dirty="0" smtClean="0"/>
              <a:t>Empiricism and Experience how we form ideas  (the world is knowable through our senses, and the consciousness of the mind  makes ideas and identity based on sensory experience and observation)</a:t>
            </a:r>
          </a:p>
          <a:p>
            <a:r>
              <a:rPr lang="en-US" i="1" dirty="0" smtClean="0"/>
              <a:t>Two Treatise on Government </a:t>
            </a:r>
            <a:r>
              <a:rPr lang="en-US" dirty="0" smtClean="0"/>
              <a:t>1689</a:t>
            </a:r>
            <a:endParaRPr lang="en-US" i="1" dirty="0" smtClean="0"/>
          </a:p>
          <a:p>
            <a:r>
              <a:rPr lang="en-US" i="1" dirty="0" smtClean="0"/>
              <a:t>An Essay Concerning Human Understanding </a:t>
            </a:r>
            <a:r>
              <a:rPr lang="en-US" dirty="0" smtClean="0"/>
              <a:t> 1690</a:t>
            </a:r>
          </a:p>
          <a:p>
            <a:r>
              <a:rPr lang="en-US" i="1" dirty="0" smtClean="0"/>
              <a:t>Some Thoughts Concerning Education </a:t>
            </a:r>
            <a:r>
              <a:rPr lang="en-US" dirty="0" smtClean="0"/>
              <a:t>1693</a:t>
            </a:r>
            <a:endParaRPr lang="en-US" i="1" dirty="0" smtClean="0"/>
          </a:p>
        </p:txBody>
      </p:sp>
      <p:pic>
        <p:nvPicPr>
          <p:cNvPr id="4" name="Picture 3" descr="john-locke.jpg"/>
          <p:cNvPicPr>
            <a:picLocks noChangeAspect="1"/>
          </p:cNvPicPr>
          <p:nvPr/>
        </p:nvPicPr>
        <p:blipFill>
          <a:blip r:embed="rId2" cstate="print"/>
          <a:stretch>
            <a:fillRect/>
          </a:stretch>
        </p:blipFill>
        <p:spPr>
          <a:xfrm>
            <a:off x="5334000" y="1600200"/>
            <a:ext cx="3457575" cy="4762500"/>
          </a:xfrm>
          <a:prstGeom prst="rect">
            <a:avLst/>
          </a:prstGeom>
        </p:spPr>
      </p:pic>
    </p:spTree>
    <p:extLst>
      <p:ext uri="{BB962C8B-B14F-4D97-AF65-F5344CB8AC3E}">
        <p14:creationId xmlns:p14="http://schemas.microsoft.com/office/powerpoint/2010/main" val="2268270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Jean-Jacques Rousseau </a:t>
            </a:r>
            <a:endParaRPr lang="en-US" dirty="0">
              <a:solidFill>
                <a:srgbClr val="C00000"/>
              </a:solidFill>
            </a:endParaRPr>
          </a:p>
        </p:txBody>
      </p:sp>
      <p:sp>
        <p:nvSpPr>
          <p:cNvPr id="3" name="Content Placeholder 2"/>
          <p:cNvSpPr>
            <a:spLocks noGrp="1"/>
          </p:cNvSpPr>
          <p:nvPr>
            <p:ph idx="1"/>
          </p:nvPr>
        </p:nvSpPr>
        <p:spPr>
          <a:xfrm>
            <a:off x="304800" y="1524000"/>
            <a:ext cx="3505200" cy="5105400"/>
          </a:xfrm>
        </p:spPr>
        <p:txBody>
          <a:bodyPr>
            <a:normAutofit fontScale="55000" lnSpcReduction="20000"/>
          </a:bodyPr>
          <a:lstStyle/>
          <a:p>
            <a:r>
              <a:rPr lang="en-US" dirty="0" smtClean="0"/>
              <a:t>1712-1778 </a:t>
            </a:r>
            <a:r>
              <a:rPr lang="en-US" dirty="0" err="1" smtClean="0"/>
              <a:t>Genevan</a:t>
            </a:r>
            <a:r>
              <a:rPr lang="en-US" dirty="0" smtClean="0"/>
              <a:t> Philosopher</a:t>
            </a:r>
          </a:p>
          <a:p>
            <a:pPr>
              <a:buNone/>
            </a:pPr>
            <a:endParaRPr lang="en-US" dirty="0" smtClean="0"/>
          </a:p>
          <a:p>
            <a:r>
              <a:rPr lang="en-US" dirty="0" smtClean="0"/>
              <a:t>“Social Contract” &amp; “the general will”</a:t>
            </a:r>
          </a:p>
          <a:p>
            <a:pPr>
              <a:buNone/>
            </a:pPr>
            <a:endParaRPr lang="en-US" dirty="0" smtClean="0"/>
          </a:p>
          <a:p>
            <a:r>
              <a:rPr lang="en-US" i="1" dirty="0" smtClean="0"/>
              <a:t>Emile, or On Education </a:t>
            </a:r>
          </a:p>
          <a:p>
            <a:pPr>
              <a:buNone/>
            </a:pPr>
            <a:r>
              <a:rPr lang="en-US" i="1" dirty="0" smtClean="0"/>
              <a:t> </a:t>
            </a:r>
          </a:p>
          <a:p>
            <a:r>
              <a:rPr lang="en-US" dirty="0" smtClean="0"/>
              <a:t>The Napoleonic Wars and French Revolution (1789-99)  down with the French Monarchy</a:t>
            </a:r>
          </a:p>
          <a:p>
            <a:pPr>
              <a:buNone/>
            </a:pPr>
            <a:endParaRPr lang="en-US" dirty="0" smtClean="0"/>
          </a:p>
          <a:p>
            <a:r>
              <a:rPr lang="en-US" dirty="0" smtClean="0"/>
              <a:t>Fear in England</a:t>
            </a:r>
          </a:p>
          <a:p>
            <a:pPr>
              <a:buNone/>
            </a:pPr>
            <a:endParaRPr lang="en-US" dirty="0" smtClean="0"/>
          </a:p>
          <a:p>
            <a:r>
              <a:rPr lang="en-US" dirty="0" smtClean="0"/>
              <a:t>The Garden child fits well with Americans in new world and ideas of a new Eden</a:t>
            </a:r>
          </a:p>
        </p:txBody>
      </p:sp>
      <p:pic>
        <p:nvPicPr>
          <p:cNvPr id="4" name="Picture 3" descr="Emile two.jpg"/>
          <p:cNvPicPr>
            <a:picLocks noChangeAspect="1"/>
          </p:cNvPicPr>
          <p:nvPr/>
        </p:nvPicPr>
        <p:blipFill>
          <a:blip r:embed="rId2" cstate="print"/>
          <a:srcRect l="5862" t="4717" r="3103" b="3040"/>
          <a:stretch>
            <a:fillRect/>
          </a:stretch>
        </p:blipFill>
        <p:spPr>
          <a:xfrm>
            <a:off x="3810000" y="1600200"/>
            <a:ext cx="5029200" cy="4191000"/>
          </a:xfrm>
          <a:prstGeom prst="rect">
            <a:avLst/>
          </a:prstGeom>
        </p:spPr>
      </p:pic>
    </p:spTree>
    <p:extLst>
      <p:ext uri="{BB962C8B-B14F-4D97-AF65-F5344CB8AC3E}">
        <p14:creationId xmlns:p14="http://schemas.microsoft.com/office/powerpoint/2010/main" val="3879864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Exemplary Quotes</a:t>
            </a:r>
            <a:endParaRPr lang="en-US" dirty="0">
              <a:solidFill>
                <a:srgbClr val="C00000"/>
              </a:solidFill>
            </a:endParaRPr>
          </a:p>
        </p:txBody>
      </p:sp>
      <p:sp>
        <p:nvSpPr>
          <p:cNvPr id="3" name="Content Placeholder 2"/>
          <p:cNvSpPr>
            <a:spLocks noGrp="1"/>
          </p:cNvSpPr>
          <p:nvPr>
            <p:ph idx="1"/>
          </p:nvPr>
        </p:nvSpPr>
        <p:spPr>
          <a:xfrm>
            <a:off x="457200" y="1600200"/>
            <a:ext cx="8229600" cy="4953000"/>
          </a:xfrm>
        </p:spPr>
        <p:txBody>
          <a:bodyPr>
            <a:normAutofit fontScale="40000" lnSpcReduction="20000"/>
          </a:bodyPr>
          <a:lstStyle/>
          <a:p>
            <a:r>
              <a:rPr lang="en-US" dirty="0" smtClean="0"/>
              <a:t>John Locke</a:t>
            </a:r>
          </a:p>
          <a:p>
            <a:pPr>
              <a:buNone/>
            </a:pPr>
            <a:r>
              <a:rPr lang="en-US" dirty="0" smtClean="0"/>
              <a:t>	“Let us then suppose the mind to be, as we say, white paper void of all characters, without any ideas.  How comes it to be furnished?  Whence comes it by that vast store which the busy and boundless fancy of man has painted on it with an almost endless variety?  Whence has it all the materials of reason and knowledge?  To this I answer, in one word, from EXPERIENCE.”  (Essay Concerning Human Understanding)</a:t>
            </a:r>
          </a:p>
          <a:p>
            <a:pPr>
              <a:buNone/>
            </a:pPr>
            <a:endParaRPr lang="en-US" dirty="0" smtClean="0"/>
          </a:p>
          <a:p>
            <a:r>
              <a:rPr lang="en-US" dirty="0" smtClean="0"/>
              <a:t>Jean-Jacques Rousseau</a:t>
            </a:r>
          </a:p>
          <a:p>
            <a:pPr>
              <a:buNone/>
            </a:pPr>
            <a:r>
              <a:rPr lang="en-US" dirty="0" smtClean="0"/>
              <a:t>	“Hold childhood in reverence, and do not be in any hurry to judge it for good or ill.  Leave exceptional cases to show themselves, let their qualities be tested and confirmed, before special methods are adopted.  Give nature time to work before you take over her business, lest you interfere with her dealings.”  (Emile)</a:t>
            </a:r>
          </a:p>
          <a:p>
            <a:pPr>
              <a:buNone/>
            </a:pPr>
            <a:endParaRPr lang="en-US" dirty="0" smtClean="0"/>
          </a:p>
          <a:p>
            <a:pPr>
              <a:buNone/>
            </a:pPr>
            <a:r>
              <a:rPr lang="en-US" dirty="0" smtClean="0"/>
              <a:t>	“The Real world has its limits; the imaginary world is infinite. Unable to enlarge the one, let us restrict the other, for it is from the difference between the two alone that are born all the pains which make us truly unhappy.” (Emile)</a:t>
            </a:r>
          </a:p>
          <a:p>
            <a:pPr>
              <a:buNone/>
            </a:pPr>
            <a:r>
              <a:rPr lang="en-US" dirty="0"/>
              <a:t>	</a:t>
            </a:r>
            <a:r>
              <a:rPr lang="en-US" dirty="0" smtClean="0"/>
              <a:t>“The most ancient of all societies, and the only one that is natural, is the family: and even so the children remain attached to the father only so long as they need him for their preservation.  A soon as this need ceases, the natural bond is dissolved. The children, released from the obedience they owed to the father, and the father, released from the care he owed his children, return equally to independence. If they remain united, they continue so no longer naturally, but voluntarily, and the family is then maintained only by convention.  . . . The family then may be called the first model of political societies: the ruler corresponds to the father, and the people to the children: and all, being born free and equal, alienate their liberty only for their own advantage.”  (Rousseau, Book 1, Sec 2 of The Social Contract).</a:t>
            </a:r>
          </a:p>
          <a:p>
            <a:pPr>
              <a:buNone/>
            </a:pPr>
            <a:endParaRPr lang="en-US" dirty="0" smtClean="0"/>
          </a:p>
          <a:p>
            <a:pPr>
              <a:buNone/>
            </a:pPr>
            <a:endParaRPr lang="en-US" dirty="0" smtClean="0"/>
          </a:p>
          <a:p>
            <a:r>
              <a:rPr lang="en-US" dirty="0" smtClean="0"/>
              <a:t>Immanuel Kant</a:t>
            </a:r>
          </a:p>
          <a:p>
            <a:pPr>
              <a:buNone/>
            </a:pPr>
            <a:r>
              <a:rPr lang="en-US" dirty="0" smtClean="0"/>
              <a:t>	“</a:t>
            </a:r>
            <a:r>
              <a:rPr lang="en-US" i="1" dirty="0" smtClean="0"/>
              <a:t>Enlightenment is the human being’s emergence from his self-incurred minority.</a:t>
            </a:r>
            <a:r>
              <a:rPr lang="en-US" dirty="0" smtClean="0"/>
              <a:t>”</a:t>
            </a:r>
            <a:endParaRPr lang="en-US" dirty="0"/>
          </a:p>
        </p:txBody>
      </p:sp>
    </p:spTree>
    <p:extLst>
      <p:ext uri="{BB962C8B-B14F-4D97-AF65-F5344CB8AC3E}">
        <p14:creationId xmlns:p14="http://schemas.microsoft.com/office/powerpoint/2010/main" val="1356392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Puritanism</a:t>
            </a:r>
            <a:endParaRPr lang="en-US" dirty="0">
              <a:solidFill>
                <a:srgbClr val="C00000"/>
              </a:solidFill>
            </a:endParaRPr>
          </a:p>
        </p:txBody>
      </p:sp>
      <p:sp>
        <p:nvSpPr>
          <p:cNvPr id="3" name="Content Placeholder 2"/>
          <p:cNvSpPr>
            <a:spLocks noGrp="1"/>
          </p:cNvSpPr>
          <p:nvPr>
            <p:ph idx="1"/>
          </p:nvPr>
        </p:nvSpPr>
        <p:spPr>
          <a:xfrm>
            <a:off x="304800" y="1600200"/>
            <a:ext cx="3962400" cy="4953000"/>
          </a:xfrm>
        </p:spPr>
        <p:txBody>
          <a:bodyPr>
            <a:normAutofit fontScale="55000" lnSpcReduction="20000"/>
          </a:bodyPr>
          <a:lstStyle/>
          <a:p>
            <a:r>
              <a:rPr lang="en-US" dirty="0" smtClean="0"/>
              <a:t>Sect of Calvinism</a:t>
            </a:r>
          </a:p>
          <a:p>
            <a:endParaRPr lang="en-US" dirty="0" smtClean="0"/>
          </a:p>
          <a:p>
            <a:r>
              <a:rPr lang="en-US" dirty="0" smtClean="0"/>
              <a:t>Congregationalist, fleeing to Colonies from religious persecution (not unlike Quakers and others)</a:t>
            </a:r>
          </a:p>
          <a:p>
            <a:endParaRPr lang="en-US" dirty="0" smtClean="0"/>
          </a:p>
          <a:p>
            <a:r>
              <a:rPr lang="en-US" dirty="0" smtClean="0"/>
              <a:t>Family Unit, Thrift, Work Ethic, Success and Salvation</a:t>
            </a:r>
          </a:p>
          <a:p>
            <a:endParaRPr lang="en-US" dirty="0" smtClean="0"/>
          </a:p>
          <a:p>
            <a:r>
              <a:rPr lang="en-US" dirty="0" smtClean="0"/>
              <a:t>Attention to children</a:t>
            </a:r>
          </a:p>
          <a:p>
            <a:endParaRPr lang="en-US" dirty="0" smtClean="0"/>
          </a:p>
          <a:p>
            <a:r>
              <a:rPr lang="en-US" dirty="0" smtClean="0"/>
              <a:t>New England Schools and Harvard</a:t>
            </a:r>
          </a:p>
          <a:p>
            <a:endParaRPr lang="en-US" dirty="0" smtClean="0"/>
          </a:p>
          <a:p>
            <a:r>
              <a:rPr lang="en-US" dirty="0" smtClean="0"/>
              <a:t>Cotton Mather</a:t>
            </a:r>
          </a:p>
          <a:p>
            <a:endParaRPr lang="en-US" dirty="0" smtClean="0"/>
          </a:p>
          <a:p>
            <a:r>
              <a:rPr lang="en-US" dirty="0" smtClean="0"/>
              <a:t>James </a:t>
            </a:r>
            <a:r>
              <a:rPr lang="en-US" dirty="0" err="1" smtClean="0"/>
              <a:t>Janeway</a:t>
            </a:r>
            <a:endParaRPr lang="en-US" dirty="0"/>
          </a:p>
        </p:txBody>
      </p:sp>
      <p:pic>
        <p:nvPicPr>
          <p:cNvPr id="4" name="Picture 3" descr="puritan children.jpg"/>
          <p:cNvPicPr>
            <a:picLocks noChangeAspect="1"/>
          </p:cNvPicPr>
          <p:nvPr/>
        </p:nvPicPr>
        <p:blipFill>
          <a:blip r:embed="rId2" cstate="print"/>
          <a:stretch>
            <a:fillRect/>
          </a:stretch>
        </p:blipFill>
        <p:spPr>
          <a:xfrm>
            <a:off x="4267200" y="1676400"/>
            <a:ext cx="4552950" cy="4158361"/>
          </a:xfrm>
          <a:prstGeom prst="rect">
            <a:avLst/>
          </a:prstGeom>
        </p:spPr>
      </p:pic>
    </p:spTree>
    <p:extLst>
      <p:ext uri="{BB962C8B-B14F-4D97-AF65-F5344CB8AC3E}">
        <p14:creationId xmlns:p14="http://schemas.microsoft.com/office/powerpoint/2010/main" val="716915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Cotton Mather</a:t>
            </a:r>
            <a:endParaRPr lang="en-US" dirty="0">
              <a:solidFill>
                <a:srgbClr val="C00000"/>
              </a:solidFill>
            </a:endParaRPr>
          </a:p>
        </p:txBody>
      </p:sp>
      <p:sp>
        <p:nvSpPr>
          <p:cNvPr id="3" name="Content Placeholder 2"/>
          <p:cNvSpPr>
            <a:spLocks noGrp="1"/>
          </p:cNvSpPr>
          <p:nvPr>
            <p:ph idx="1"/>
          </p:nvPr>
        </p:nvSpPr>
        <p:spPr>
          <a:xfrm>
            <a:off x="457200" y="1600200"/>
            <a:ext cx="4495800" cy="4983163"/>
          </a:xfrm>
        </p:spPr>
        <p:txBody>
          <a:bodyPr>
            <a:normAutofit fontScale="70000" lnSpcReduction="20000"/>
          </a:bodyPr>
          <a:lstStyle/>
          <a:p>
            <a:r>
              <a:rPr lang="en-US" dirty="0" smtClean="0"/>
              <a:t>1663-1728, Boston</a:t>
            </a:r>
          </a:p>
          <a:p>
            <a:endParaRPr lang="en-US" dirty="0" smtClean="0"/>
          </a:p>
          <a:p>
            <a:r>
              <a:rPr lang="en-US" dirty="0" smtClean="0"/>
              <a:t>Puritan Minister, pamphleteer  </a:t>
            </a:r>
          </a:p>
          <a:p>
            <a:endParaRPr lang="en-US" dirty="0" smtClean="0"/>
          </a:p>
          <a:p>
            <a:r>
              <a:rPr lang="en-US" dirty="0" smtClean="0"/>
              <a:t>Child of Increase Mather and Maria Cotton</a:t>
            </a:r>
          </a:p>
          <a:p>
            <a:endParaRPr lang="en-US" dirty="0" smtClean="0"/>
          </a:p>
          <a:p>
            <a:r>
              <a:rPr lang="en-US" dirty="0" smtClean="0"/>
              <a:t>Letters on childrearing</a:t>
            </a:r>
          </a:p>
          <a:p>
            <a:endParaRPr lang="en-US" dirty="0" smtClean="0"/>
          </a:p>
          <a:p>
            <a:r>
              <a:rPr lang="en-US" dirty="0" smtClean="0"/>
              <a:t>Legacy: Smallpox vaccine debates &amp; Salem Witch Trials</a:t>
            </a:r>
          </a:p>
          <a:p>
            <a:pPr>
              <a:buNone/>
            </a:pPr>
            <a:endParaRPr lang="en-US" dirty="0" smtClean="0"/>
          </a:p>
          <a:p>
            <a:r>
              <a:rPr lang="en-US" dirty="0" smtClean="0"/>
              <a:t>Quote from 1713 lamenting changes</a:t>
            </a:r>
            <a:endParaRPr lang="en-US" dirty="0"/>
          </a:p>
        </p:txBody>
      </p:sp>
      <p:pic>
        <p:nvPicPr>
          <p:cNvPr id="4" name="Picture 3" descr="cotton-mather-1663-1728-everett.jpg"/>
          <p:cNvPicPr>
            <a:picLocks noChangeAspect="1"/>
          </p:cNvPicPr>
          <p:nvPr/>
        </p:nvPicPr>
        <p:blipFill>
          <a:blip r:embed="rId2" cstate="print"/>
          <a:stretch>
            <a:fillRect/>
          </a:stretch>
        </p:blipFill>
        <p:spPr>
          <a:xfrm>
            <a:off x="5029200" y="1438564"/>
            <a:ext cx="3429000" cy="5195454"/>
          </a:xfrm>
          <a:prstGeom prst="rect">
            <a:avLst/>
          </a:prstGeom>
        </p:spPr>
      </p:pic>
    </p:spTree>
    <p:extLst>
      <p:ext uri="{BB962C8B-B14F-4D97-AF65-F5344CB8AC3E}">
        <p14:creationId xmlns:p14="http://schemas.microsoft.com/office/powerpoint/2010/main" val="1591657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James </a:t>
            </a:r>
            <a:r>
              <a:rPr lang="en-US" dirty="0" err="1" smtClean="0">
                <a:solidFill>
                  <a:srgbClr val="C00000"/>
                </a:solidFill>
              </a:rPr>
              <a:t>Janeway</a:t>
            </a:r>
            <a:endParaRPr lang="en-US" dirty="0">
              <a:solidFill>
                <a:srgbClr val="C00000"/>
              </a:solidFill>
            </a:endParaRPr>
          </a:p>
        </p:txBody>
      </p:sp>
      <p:sp>
        <p:nvSpPr>
          <p:cNvPr id="3" name="Content Placeholder 2"/>
          <p:cNvSpPr>
            <a:spLocks noGrp="1"/>
          </p:cNvSpPr>
          <p:nvPr>
            <p:ph idx="1"/>
          </p:nvPr>
        </p:nvSpPr>
        <p:spPr>
          <a:xfrm>
            <a:off x="381000" y="1524000"/>
            <a:ext cx="4267200" cy="5334000"/>
          </a:xfrm>
        </p:spPr>
        <p:txBody>
          <a:bodyPr>
            <a:normAutofit fontScale="47500" lnSpcReduction="20000"/>
          </a:bodyPr>
          <a:lstStyle/>
          <a:p>
            <a:r>
              <a:rPr lang="en-US" i="1" dirty="0"/>
              <a:t>A Token for Children, Being an Exact </a:t>
            </a:r>
            <a:r>
              <a:rPr lang="en-US" i="1" dirty="0" smtClean="0"/>
              <a:t>Account </a:t>
            </a:r>
            <a:r>
              <a:rPr lang="en-US" i="1" dirty="0"/>
              <a:t>of the Conversion, Holy and Exemplary Lives and Joyful Deaths of Several Young Children</a:t>
            </a:r>
            <a:r>
              <a:rPr lang="en-US" dirty="0"/>
              <a:t>  (1671 and then actually printed in </a:t>
            </a:r>
            <a:r>
              <a:rPr lang="en-US" dirty="0" smtClean="0"/>
              <a:t>1700</a:t>
            </a:r>
            <a:r>
              <a:rPr lang="en-US" dirty="0"/>
              <a:t>). </a:t>
            </a:r>
            <a:endParaRPr lang="en-US" dirty="0" smtClean="0"/>
          </a:p>
          <a:p>
            <a:endParaRPr lang="en-US" dirty="0" smtClean="0"/>
          </a:p>
          <a:p>
            <a:r>
              <a:rPr lang="en-US" dirty="0" smtClean="0"/>
              <a:t>Death as a Joyful Preservation of Innocence (think a kind of American Protestant version of </a:t>
            </a:r>
            <a:r>
              <a:rPr lang="en-US" i="1" dirty="0" smtClean="0"/>
              <a:t>Peter Pan</a:t>
            </a:r>
            <a:r>
              <a:rPr lang="en-US" dirty="0" smtClean="0"/>
              <a:t>)</a:t>
            </a:r>
          </a:p>
          <a:p>
            <a:endParaRPr lang="en-US" dirty="0" smtClean="0"/>
          </a:p>
          <a:p>
            <a:r>
              <a:rPr lang="en-US" dirty="0" smtClean="0"/>
              <a:t>Many </a:t>
            </a:r>
            <a:r>
              <a:rPr lang="en-US" dirty="0" err="1" smtClean="0"/>
              <a:t>many</a:t>
            </a:r>
            <a:r>
              <a:rPr lang="en-US" dirty="0" smtClean="0"/>
              <a:t> copies and knock offs, and updates to include stories of American children and not just European ones.</a:t>
            </a:r>
          </a:p>
          <a:p>
            <a:endParaRPr lang="en-US" dirty="0"/>
          </a:p>
          <a:p>
            <a:r>
              <a:rPr lang="en-US" dirty="0" smtClean="0"/>
              <a:t>Influential in the making of the trope of the innocent child with the power to save.</a:t>
            </a:r>
          </a:p>
          <a:p>
            <a:endParaRPr lang="en-US" dirty="0" smtClean="0"/>
          </a:p>
          <a:p>
            <a:r>
              <a:rPr lang="en-US" dirty="0" smtClean="0"/>
              <a:t>Influential in what America’s obsession with what Russ </a:t>
            </a:r>
            <a:r>
              <a:rPr lang="en-US" dirty="0" err="1" smtClean="0"/>
              <a:t>Castronovo</a:t>
            </a:r>
            <a:r>
              <a:rPr lang="en-US" dirty="0" smtClean="0"/>
              <a:t> calls the </a:t>
            </a:r>
            <a:r>
              <a:rPr lang="en-US" dirty="0" err="1" smtClean="0"/>
              <a:t>necrocitizen</a:t>
            </a:r>
            <a:r>
              <a:rPr lang="en-US" dirty="0" smtClean="0"/>
              <a:t> . . . What we might think of as a kind of disembodied transcendent ideal that is connected to lofty ideals but contained from the drudgeries of physical realties and material struggles.  </a:t>
            </a:r>
            <a:endParaRPr lang="en-US" dirty="0"/>
          </a:p>
        </p:txBody>
      </p:sp>
      <p:pic>
        <p:nvPicPr>
          <p:cNvPr id="4" name="Picture 3" descr="new england primer.jpg"/>
          <p:cNvPicPr>
            <a:picLocks noChangeAspect="1"/>
          </p:cNvPicPr>
          <p:nvPr/>
        </p:nvPicPr>
        <p:blipFill>
          <a:blip r:embed="rId2" cstate="print"/>
          <a:stretch>
            <a:fillRect/>
          </a:stretch>
        </p:blipFill>
        <p:spPr>
          <a:xfrm>
            <a:off x="4953000" y="1447800"/>
            <a:ext cx="3864864" cy="5188160"/>
          </a:xfrm>
          <a:prstGeom prst="rect">
            <a:avLst/>
          </a:prstGeom>
        </p:spPr>
      </p:pic>
    </p:spTree>
    <p:extLst>
      <p:ext uri="{BB962C8B-B14F-4D97-AF65-F5344CB8AC3E}">
        <p14:creationId xmlns:p14="http://schemas.microsoft.com/office/powerpoint/2010/main" val="41110285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TotalTime>
  <Words>1773</Words>
  <Application>Microsoft Office PowerPoint</Application>
  <PresentationFormat>On-screen Show (4:3)</PresentationFormat>
  <Paragraphs>170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Children and Literature for Children in Colonial &amp; Early America</vt:lpstr>
      <vt:lpstr>Two Main Influences</vt:lpstr>
      <vt:lpstr>The Enlightenment  “The Age of Reason”</vt:lpstr>
      <vt:lpstr>John Locke  “Father of Classical Liberalism”</vt:lpstr>
      <vt:lpstr>Jean-Jacques Rousseau </vt:lpstr>
      <vt:lpstr>Exemplary Quotes</vt:lpstr>
      <vt:lpstr>Puritanism</vt:lpstr>
      <vt:lpstr>Cotton Mather</vt:lpstr>
      <vt:lpstr>James Janeway</vt:lpstr>
      <vt:lpstr>Changing 18th Century</vt:lpstr>
      <vt:lpstr>Second Great Awakening &amp; Transcendentalism</vt:lpstr>
      <vt:lpstr>Rollo at Play</vt:lpstr>
      <vt:lpstr>Rollo at Play</vt:lpstr>
      <vt:lpstr>Rollo at Play</vt:lpstr>
      <vt:lpstr>“In the Woods”</vt:lpstr>
      <vt:lpstr>Rollo at Play</vt:lpstr>
    </vt:vector>
  </TitlesOfParts>
  <Company>Your Company Name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Literature for Children in Colonial &amp; Early America</dc:title>
  <dc:creator>Your User Name</dc:creator>
  <cp:lastModifiedBy>Windows User</cp:lastModifiedBy>
  <cp:revision>28</cp:revision>
  <dcterms:created xsi:type="dcterms:W3CDTF">2014-09-16T17:51:29Z</dcterms:created>
  <dcterms:modified xsi:type="dcterms:W3CDTF">2014-09-22T13:07:50Z</dcterms:modified>
</cp:coreProperties>
</file>