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docProps/app.xml" ContentType="application/vnd.openxmlformats-officedocument.extended-properties+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theme/theme2.xml" ContentType="application/vnd.openxmlformats-officedocument.theme+xml"/>
  <Override PartName="/ppt/viewProps.xml" ContentType="application/vnd.openxmlformats-officedocument.presentationml.viewProps+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21" d="100"/>
          <a:sy n="121" d="100"/>
        </p:scale>
        <p:origin x="-25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47F8C2-8090-9243-A1D7-8D80A19ED76F}" type="datetimeFigureOut">
              <a:rPr lang="en-US" smtClean="0"/>
              <a:t>11/15/15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D2A901-24DE-0445-B907-3028A6F4101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For</a:t>
            </a:r>
            <a:r>
              <a:rPr lang="en-US" sz="1200" kern="1200" baseline="0" dirty="0" smtClean="0">
                <a:solidFill>
                  <a:schemeClr val="tx1"/>
                </a:solidFill>
                <a:latin typeface="+mn-lt"/>
                <a:ea typeface="+mn-ea"/>
                <a:cs typeface="+mn-cs"/>
              </a:rPr>
              <a:t> this assignment, </a:t>
            </a:r>
            <a:r>
              <a:rPr lang="en-US" sz="1200" kern="1200" dirty="0" smtClean="0">
                <a:solidFill>
                  <a:schemeClr val="tx1"/>
                </a:solidFill>
                <a:latin typeface="+mn-lt"/>
                <a:ea typeface="+mn-ea"/>
                <a:cs typeface="+mn-cs"/>
              </a:rPr>
              <a:t>I decided to examine all of the people who are closest related to her. These connections are again and again demonstrated throughout</a:t>
            </a:r>
            <a:r>
              <a:rPr lang="en-US" sz="1200" kern="1200" baseline="0" dirty="0" smtClean="0">
                <a:solidFill>
                  <a:schemeClr val="tx1"/>
                </a:solidFill>
                <a:latin typeface="+mn-lt"/>
                <a:ea typeface="+mn-ea"/>
                <a:cs typeface="+mn-cs"/>
              </a:rPr>
              <a:t> the novel as we the readers explore Mrs. Dalloway” stream of consciousness, it give us a window </a:t>
            </a:r>
            <a:r>
              <a:rPr lang="en-US" sz="1200" kern="1200" dirty="0" smtClean="0">
                <a:solidFill>
                  <a:schemeClr val="tx1"/>
                </a:solidFill>
                <a:latin typeface="+mn-lt"/>
                <a:ea typeface="+mn-ea"/>
                <a:cs typeface="+mn-cs"/>
              </a:rPr>
              <a:t>into her feelings and emotions</a:t>
            </a:r>
            <a:r>
              <a:rPr lang="en-US" sz="1200" kern="1200" smtClean="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12D2A901-24DE-0445-B907-3028A6F4101B}"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4D4429-4F37-6348-8ED5-5F68DD6B3E41}" type="datetimeFigureOut">
              <a:rPr lang="en-US" smtClean="0"/>
              <a:t>11/15/15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63C3D-D3AA-6D49-A109-CCB9E742143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4D4429-4F37-6348-8ED5-5F68DD6B3E41}" type="datetimeFigureOut">
              <a:rPr lang="en-US" smtClean="0"/>
              <a:t>11/15/15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63C3D-D3AA-6D49-A109-CCB9E74214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4D4429-4F37-6348-8ED5-5F68DD6B3E41}" type="datetimeFigureOut">
              <a:rPr lang="en-US" smtClean="0"/>
              <a:t>11/15/15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63C3D-D3AA-6D49-A109-CCB9E74214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4D4429-4F37-6348-8ED5-5F68DD6B3E41}" type="datetimeFigureOut">
              <a:rPr lang="en-US" smtClean="0"/>
              <a:t>11/15/15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63C3D-D3AA-6D49-A109-CCB9E742143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4D4429-4F37-6348-8ED5-5F68DD6B3E41}" type="datetimeFigureOut">
              <a:rPr lang="en-US" smtClean="0"/>
              <a:t>11/15/15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263C3D-D3AA-6D49-A109-CCB9E742143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4D4429-4F37-6348-8ED5-5F68DD6B3E41}" type="datetimeFigureOut">
              <a:rPr lang="en-US" smtClean="0"/>
              <a:t>11/15/15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263C3D-D3AA-6D49-A109-CCB9E742143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4D4429-4F37-6348-8ED5-5F68DD6B3E41}" type="datetimeFigureOut">
              <a:rPr lang="en-US" smtClean="0"/>
              <a:t>11/15/15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263C3D-D3AA-6D49-A109-CCB9E742143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4D4429-4F37-6348-8ED5-5F68DD6B3E41}" type="datetimeFigureOut">
              <a:rPr lang="en-US" smtClean="0"/>
              <a:t>11/15/15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263C3D-D3AA-6D49-A109-CCB9E742143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4D4429-4F37-6348-8ED5-5F68DD6B3E41}" type="datetimeFigureOut">
              <a:rPr lang="en-US" smtClean="0"/>
              <a:t>11/15/15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263C3D-D3AA-6D49-A109-CCB9E74214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4D4429-4F37-6348-8ED5-5F68DD6B3E41}" type="datetimeFigureOut">
              <a:rPr lang="en-US" smtClean="0"/>
              <a:t>11/15/15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263C3D-D3AA-6D49-A109-CCB9E742143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4D4429-4F37-6348-8ED5-5F68DD6B3E41}" type="datetimeFigureOut">
              <a:rPr lang="en-US" smtClean="0"/>
              <a:t>11/15/15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263C3D-D3AA-6D49-A109-CCB9E742143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D4429-4F37-6348-8ED5-5F68DD6B3E41}" type="datetimeFigureOut">
              <a:rPr lang="en-US" smtClean="0"/>
              <a:t>11/15/15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263C3D-D3AA-6D49-A109-CCB9E742143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46934" y="514317"/>
          <a:ext cx="3736045" cy="1868336"/>
        </p:xfrm>
        <a:graphic>
          <a:graphicData uri="http://schemas.openxmlformats.org/drawingml/2006/table">
            <a:tbl>
              <a:tblPr firstRow="1" bandRow="1">
                <a:tableStyleId>{18603FDC-E32A-4AB5-989C-0864C3EAD2B8}</a:tableStyleId>
              </a:tblPr>
              <a:tblGrid>
                <a:gridCol w="3736045"/>
              </a:tblGrid>
              <a:tr h="1868336">
                <a:tc>
                  <a:txBody>
                    <a:bodyPr/>
                    <a:lstStyle/>
                    <a:p>
                      <a:pPr algn="ctr"/>
                      <a:r>
                        <a:rPr lang="en-US" sz="1200" baseline="0" dirty="0" smtClean="0"/>
                        <a:t>Sally Seton</a:t>
                      </a:r>
                    </a:p>
                    <a:p>
                      <a:pPr algn="l"/>
                      <a:r>
                        <a:rPr lang="en-US" sz="1200" b="1" kern="1200" dirty="0" smtClean="0">
                          <a:solidFill>
                            <a:schemeClr val="lt1"/>
                          </a:solidFill>
                          <a:latin typeface="+mn-lt"/>
                          <a:ea typeface="+mn-ea"/>
                          <a:cs typeface="+mn-cs"/>
                        </a:rPr>
                        <a:t>Clarissa</a:t>
                      </a:r>
                      <a:r>
                        <a:rPr lang="en-US" sz="1200" b="1" kern="1200" baseline="0" dirty="0" smtClean="0">
                          <a:solidFill>
                            <a:schemeClr val="lt1"/>
                          </a:solidFill>
                          <a:latin typeface="+mn-lt"/>
                          <a:ea typeface="+mn-ea"/>
                          <a:cs typeface="+mn-cs"/>
                        </a:rPr>
                        <a:t> shared a true emotional connection with Sally. </a:t>
                      </a:r>
                      <a:r>
                        <a:rPr lang="en-US" sz="1200" b="1" kern="1200" dirty="0" smtClean="0">
                          <a:solidFill>
                            <a:schemeClr val="lt1"/>
                          </a:solidFill>
                          <a:latin typeface="+mn-lt"/>
                          <a:ea typeface="+mn-ea"/>
                          <a:cs typeface="+mn-cs"/>
                        </a:rPr>
                        <a:t>Theirs was a very deep friendship that later happened to have a little sexual tension</a:t>
                      </a:r>
                      <a:r>
                        <a:rPr lang="en-US" sz="1200" b="1" kern="1200" baseline="0" dirty="0" smtClean="0">
                          <a:solidFill>
                            <a:schemeClr val="lt1"/>
                          </a:solidFill>
                          <a:latin typeface="+mn-lt"/>
                          <a:ea typeface="+mn-ea"/>
                          <a:cs typeface="+mn-cs"/>
                        </a:rPr>
                        <a:t> </a:t>
                      </a:r>
                      <a:r>
                        <a:rPr lang="en-US" sz="1200" b="1" kern="1200" dirty="0" smtClean="0">
                          <a:solidFill>
                            <a:schemeClr val="lt1"/>
                          </a:solidFill>
                          <a:latin typeface="+mn-lt"/>
                          <a:ea typeface="+mn-ea"/>
                          <a:cs typeface="+mn-cs"/>
                        </a:rPr>
                        <a:t>. Clarissa’s most fond</a:t>
                      </a:r>
                      <a:r>
                        <a:rPr lang="en-US" sz="1200" b="1" kern="1200" baseline="0" dirty="0" smtClean="0">
                          <a:solidFill>
                            <a:schemeClr val="lt1"/>
                          </a:solidFill>
                          <a:latin typeface="+mn-lt"/>
                          <a:ea typeface="+mn-ea"/>
                          <a:cs typeface="+mn-cs"/>
                        </a:rPr>
                        <a:t> </a:t>
                      </a:r>
                      <a:r>
                        <a:rPr lang="en-US" sz="1200" b="1" kern="1200" dirty="0" smtClean="0">
                          <a:solidFill>
                            <a:schemeClr val="lt1"/>
                          </a:solidFill>
                          <a:latin typeface="+mn-lt"/>
                          <a:ea typeface="+mn-ea"/>
                          <a:cs typeface="+mn-cs"/>
                        </a:rPr>
                        <a:t>memory is of being kissed in the garden by Sally. During</a:t>
                      </a:r>
                      <a:r>
                        <a:rPr lang="en-US" sz="1200" b="1" kern="1200" baseline="0" dirty="0" smtClean="0">
                          <a:solidFill>
                            <a:schemeClr val="lt1"/>
                          </a:solidFill>
                          <a:latin typeface="+mn-lt"/>
                          <a:ea typeface="+mn-ea"/>
                          <a:cs typeface="+mn-cs"/>
                        </a:rPr>
                        <a:t> this time period something like this would considered extremely taboo.</a:t>
                      </a:r>
                      <a:endParaRPr lang="en-US" sz="1200" b="0" i="0" baseline="0" dirty="0"/>
                    </a:p>
                  </a:txBody>
                  <a:tcPr/>
                </a:tc>
              </a:tr>
            </a:tbl>
          </a:graphicData>
        </a:graphic>
      </p:graphicFrame>
      <p:graphicFrame>
        <p:nvGraphicFramePr>
          <p:cNvPr id="7" name="Table 6"/>
          <p:cNvGraphicFramePr>
            <a:graphicFrameLocks noGrp="1"/>
          </p:cNvGraphicFramePr>
          <p:nvPr/>
        </p:nvGraphicFramePr>
        <p:xfrm>
          <a:off x="5121785" y="514317"/>
          <a:ext cx="3620771" cy="1868337"/>
        </p:xfrm>
        <a:graphic>
          <a:graphicData uri="http://schemas.openxmlformats.org/drawingml/2006/table">
            <a:tbl>
              <a:tblPr firstRow="1" bandRow="1">
                <a:tableStyleId>{18603FDC-E32A-4AB5-989C-0864C3EAD2B8}</a:tableStyleId>
              </a:tblPr>
              <a:tblGrid>
                <a:gridCol w="3620771"/>
              </a:tblGrid>
              <a:tr h="1868337">
                <a:tc>
                  <a:txBody>
                    <a:bodyPr/>
                    <a:lstStyle/>
                    <a:p>
                      <a:pPr algn="ctr"/>
                      <a:r>
                        <a:rPr lang="en-US" sz="1200" dirty="0" smtClean="0"/>
                        <a:t>Richard Dalloway</a:t>
                      </a:r>
                    </a:p>
                    <a:p>
                      <a:pPr algn="l"/>
                      <a:r>
                        <a:rPr lang="en-US" sz="1200" dirty="0" smtClean="0"/>
                        <a:t>Richard is an incredibly conservative man. He in part gives Mrs. Dalloway an identity.</a:t>
                      </a:r>
                      <a:r>
                        <a:rPr lang="en-US" sz="1200" baseline="0" dirty="0" smtClean="0"/>
                        <a:t> You could say without him she is just plain old Clarissa, but that won’t do for her. He is a loving father and husband, however Richard has a tough time expressing it. He can’t even bring himself to say “I love you” to Clarissa, even though he does love her.</a:t>
                      </a:r>
                      <a:endParaRPr lang="en-US" sz="1200" dirty="0"/>
                    </a:p>
                  </a:txBody>
                  <a:tcPr/>
                </a:tc>
              </a:tr>
            </a:tbl>
          </a:graphicData>
        </a:graphic>
      </p:graphicFrame>
      <p:cxnSp>
        <p:nvCxnSpPr>
          <p:cNvPr id="11" name="Straight Connector 10"/>
          <p:cNvCxnSpPr/>
          <p:nvPr/>
        </p:nvCxnSpPr>
        <p:spPr>
          <a:xfrm rot="16200000" flipH="1">
            <a:off x="2864388" y="2666052"/>
            <a:ext cx="566800" cy="4"/>
          </a:xfrm>
          <a:prstGeom prst="line">
            <a:avLst/>
          </a:prstGeom>
        </p:spPr>
        <p:style>
          <a:lnRef idx="2">
            <a:schemeClr val="accent2"/>
          </a:lnRef>
          <a:fillRef idx="0">
            <a:schemeClr val="accent2"/>
          </a:fillRef>
          <a:effectRef idx="1">
            <a:schemeClr val="accent2"/>
          </a:effectRef>
          <a:fontRef idx="minor">
            <a:schemeClr val="tx1"/>
          </a:fontRef>
        </p:style>
      </p:cxnSp>
      <p:cxnSp>
        <p:nvCxnSpPr>
          <p:cNvPr id="13" name="Straight Connector 12"/>
          <p:cNvCxnSpPr/>
          <p:nvPr/>
        </p:nvCxnSpPr>
        <p:spPr>
          <a:xfrm rot="5400000">
            <a:off x="5514951" y="2692007"/>
            <a:ext cx="514894" cy="1588"/>
          </a:xfrm>
          <a:prstGeom prst="line">
            <a:avLst/>
          </a:prstGeom>
        </p:spPr>
        <p:style>
          <a:lnRef idx="2">
            <a:schemeClr val="accent2"/>
          </a:lnRef>
          <a:fillRef idx="0">
            <a:schemeClr val="accent2"/>
          </a:fillRef>
          <a:effectRef idx="1">
            <a:schemeClr val="accent2"/>
          </a:effectRef>
          <a:fontRef idx="minor">
            <a:schemeClr val="tx1"/>
          </a:fontRef>
        </p:style>
      </p:cxnSp>
      <p:graphicFrame>
        <p:nvGraphicFramePr>
          <p:cNvPr id="14" name="Table 13"/>
          <p:cNvGraphicFramePr>
            <a:graphicFrameLocks noGrp="1"/>
          </p:cNvGraphicFramePr>
          <p:nvPr/>
        </p:nvGraphicFramePr>
        <p:xfrm>
          <a:off x="146934" y="4546475"/>
          <a:ext cx="4135134" cy="1957952"/>
        </p:xfrm>
        <a:graphic>
          <a:graphicData uri="http://schemas.openxmlformats.org/drawingml/2006/table">
            <a:tbl>
              <a:tblPr firstRow="1" bandRow="1">
                <a:tableStyleId>{18603FDC-E32A-4AB5-989C-0864C3EAD2B8}</a:tableStyleId>
              </a:tblPr>
              <a:tblGrid>
                <a:gridCol w="4135134"/>
              </a:tblGrid>
              <a:tr h="1957952">
                <a:tc>
                  <a:txBody>
                    <a:bodyPr/>
                    <a:lstStyle/>
                    <a:p>
                      <a:pPr algn="ctr"/>
                      <a:r>
                        <a:rPr lang="en-US" sz="1200" dirty="0" err="1" smtClean="0"/>
                        <a:t>Septimus</a:t>
                      </a:r>
                      <a:r>
                        <a:rPr lang="en-US" sz="1200" dirty="0" smtClean="0"/>
                        <a:t> Warren</a:t>
                      </a:r>
                    </a:p>
                    <a:p>
                      <a:pPr algn="l"/>
                      <a:r>
                        <a:rPr lang="en-US" sz="1200" dirty="0" smtClean="0"/>
                        <a:t>Look</a:t>
                      </a:r>
                      <a:r>
                        <a:rPr lang="en-US" sz="1200" baseline="0" dirty="0" smtClean="0"/>
                        <a:t> no further then the connection </a:t>
                      </a:r>
                      <a:r>
                        <a:rPr lang="en-US" sz="1200" dirty="0" smtClean="0"/>
                        <a:t>Clarissa and </a:t>
                      </a:r>
                      <a:r>
                        <a:rPr lang="en-US" sz="1200" dirty="0" err="1" smtClean="0"/>
                        <a:t>Septimus</a:t>
                      </a:r>
                      <a:r>
                        <a:rPr lang="en-US" sz="1200" baseline="0" dirty="0" smtClean="0"/>
                        <a:t> share as both of these characters have most of the things in common  with each other. Both share psychological qualities, as both suffer from deep depression, both characters have lost their way in a sense with who they are as people. Both engage in a lifestyle that validates nationalism and war.</a:t>
                      </a:r>
                      <a:endParaRPr lang="en-US" sz="1200" dirty="0" smtClean="0"/>
                    </a:p>
                  </a:txBody>
                  <a:tcPr/>
                </a:tc>
              </a:tr>
            </a:tbl>
          </a:graphicData>
        </a:graphic>
      </p:graphicFrame>
      <p:graphicFrame>
        <p:nvGraphicFramePr>
          <p:cNvPr id="15" name="Table 14"/>
          <p:cNvGraphicFramePr>
            <a:graphicFrameLocks noGrp="1"/>
          </p:cNvGraphicFramePr>
          <p:nvPr/>
        </p:nvGraphicFramePr>
        <p:xfrm>
          <a:off x="5121784" y="4546475"/>
          <a:ext cx="3883153" cy="2103120"/>
        </p:xfrm>
        <a:graphic>
          <a:graphicData uri="http://schemas.openxmlformats.org/drawingml/2006/table">
            <a:tbl>
              <a:tblPr firstRow="1" bandRow="1">
                <a:tableStyleId>{18603FDC-E32A-4AB5-989C-0864C3EAD2B8}</a:tableStyleId>
              </a:tblPr>
              <a:tblGrid>
                <a:gridCol w="3883153"/>
              </a:tblGrid>
              <a:tr h="1957952">
                <a:tc>
                  <a:txBody>
                    <a:bodyPr/>
                    <a:lstStyle/>
                    <a:p>
                      <a:pPr algn="ctr"/>
                      <a:r>
                        <a:rPr lang="en-US" sz="1200" dirty="0" smtClean="0"/>
                        <a:t>Peter Walsh</a:t>
                      </a:r>
                    </a:p>
                    <a:p>
                      <a:pPr algn="l"/>
                      <a:r>
                        <a:rPr lang="en-US" sz="1200" b="1" kern="1200" dirty="0" smtClean="0">
                          <a:solidFill>
                            <a:schemeClr val="lt1"/>
                          </a:solidFill>
                          <a:latin typeface="+mn-lt"/>
                          <a:ea typeface="+mn-ea"/>
                          <a:cs typeface="+mn-cs"/>
                        </a:rPr>
                        <a:t>Peter is definitely insecure.</a:t>
                      </a:r>
                      <a:r>
                        <a:rPr lang="en-US" sz="1200" b="1" kern="1200" baseline="0" dirty="0" smtClean="0">
                          <a:solidFill>
                            <a:schemeClr val="lt1"/>
                          </a:solidFill>
                          <a:latin typeface="+mn-lt"/>
                          <a:ea typeface="+mn-ea"/>
                          <a:cs typeface="+mn-cs"/>
                        </a:rPr>
                        <a:t> He </a:t>
                      </a:r>
                      <a:r>
                        <a:rPr lang="en-US" sz="1200" b="1" kern="1200" dirty="0" smtClean="0">
                          <a:solidFill>
                            <a:schemeClr val="lt1"/>
                          </a:solidFill>
                          <a:latin typeface="+mn-lt"/>
                          <a:ea typeface="+mn-ea"/>
                          <a:cs typeface="+mn-cs"/>
                        </a:rPr>
                        <a:t>has come to London to end the marriage before it begins with the woman he “loves”,</a:t>
                      </a:r>
                      <a:r>
                        <a:rPr lang="en-US" sz="1200" b="1" kern="1200" baseline="0" dirty="0" smtClean="0">
                          <a:solidFill>
                            <a:schemeClr val="lt1"/>
                          </a:solidFill>
                          <a:latin typeface="+mn-lt"/>
                          <a:ea typeface="+mn-ea"/>
                          <a:cs typeface="+mn-cs"/>
                        </a:rPr>
                        <a:t> </a:t>
                      </a:r>
                      <a:r>
                        <a:rPr lang="en-US" sz="1200" b="1" kern="1200" dirty="0" smtClean="0">
                          <a:solidFill>
                            <a:schemeClr val="lt1"/>
                          </a:solidFill>
                          <a:latin typeface="+mn-lt"/>
                          <a:ea typeface="+mn-ea"/>
                          <a:cs typeface="+mn-cs"/>
                        </a:rPr>
                        <a:t>Daisy. However</a:t>
                      </a:r>
                      <a:r>
                        <a:rPr lang="en-US" sz="1200" b="1" kern="1200" baseline="0" dirty="0" smtClean="0">
                          <a:solidFill>
                            <a:schemeClr val="lt1"/>
                          </a:solidFill>
                          <a:latin typeface="+mn-lt"/>
                          <a:ea typeface="+mn-ea"/>
                          <a:cs typeface="+mn-cs"/>
                        </a:rPr>
                        <a:t> it is not </a:t>
                      </a:r>
                      <a:r>
                        <a:rPr lang="en-US" sz="1200" b="1" kern="1200" dirty="0" smtClean="0">
                          <a:solidFill>
                            <a:schemeClr val="lt1"/>
                          </a:solidFill>
                          <a:latin typeface="+mn-lt"/>
                          <a:ea typeface="+mn-ea"/>
                          <a:cs typeface="+mn-cs"/>
                        </a:rPr>
                        <a:t>convincing that Peter’s in love with Daisy. Since the novel occurs</a:t>
                      </a:r>
                      <a:r>
                        <a:rPr lang="en-US" sz="1200" b="1" kern="1200" baseline="0" dirty="0" smtClean="0">
                          <a:solidFill>
                            <a:schemeClr val="lt1"/>
                          </a:solidFill>
                          <a:latin typeface="+mn-lt"/>
                          <a:ea typeface="+mn-ea"/>
                          <a:cs typeface="+mn-cs"/>
                        </a:rPr>
                        <a:t> </a:t>
                      </a:r>
                      <a:r>
                        <a:rPr lang="en-US" sz="1200" b="1" kern="1200" dirty="0" smtClean="0">
                          <a:solidFill>
                            <a:schemeClr val="lt1"/>
                          </a:solidFill>
                          <a:latin typeface="+mn-lt"/>
                          <a:ea typeface="+mn-ea"/>
                          <a:cs typeface="+mn-cs"/>
                        </a:rPr>
                        <a:t>throughout</a:t>
                      </a:r>
                      <a:r>
                        <a:rPr lang="en-US" sz="1200" b="1" kern="1200" baseline="0" dirty="0" smtClean="0">
                          <a:solidFill>
                            <a:schemeClr val="lt1"/>
                          </a:solidFill>
                          <a:latin typeface="+mn-lt"/>
                          <a:ea typeface="+mn-ea"/>
                          <a:cs typeface="+mn-cs"/>
                        </a:rPr>
                        <a:t> the course of a day. </a:t>
                      </a:r>
                      <a:r>
                        <a:rPr lang="en-US" sz="1200" b="1" kern="1200" dirty="0" smtClean="0">
                          <a:solidFill>
                            <a:schemeClr val="lt1"/>
                          </a:solidFill>
                          <a:latin typeface="+mn-lt"/>
                          <a:ea typeface="+mn-ea"/>
                          <a:cs typeface="+mn-cs"/>
                        </a:rPr>
                        <a:t>Throughout the day, he’s deeply preoccupied by memories of Clarissa. Instead of Daisy,</a:t>
                      </a:r>
                      <a:r>
                        <a:rPr lang="en-US" sz="1200" b="1" kern="1200" baseline="0" dirty="0" smtClean="0">
                          <a:solidFill>
                            <a:schemeClr val="lt1"/>
                          </a:solidFill>
                          <a:latin typeface="+mn-lt"/>
                          <a:ea typeface="+mn-ea"/>
                          <a:cs typeface="+mn-cs"/>
                        </a:rPr>
                        <a:t> h</a:t>
                      </a:r>
                      <a:r>
                        <a:rPr lang="en-US" sz="1200" b="1" kern="1200" dirty="0" smtClean="0">
                          <a:solidFill>
                            <a:schemeClr val="lt1"/>
                          </a:solidFill>
                          <a:latin typeface="+mn-lt"/>
                          <a:ea typeface="+mn-ea"/>
                          <a:cs typeface="+mn-cs"/>
                        </a:rPr>
                        <a:t>e loves her deeply, and</a:t>
                      </a:r>
                      <a:r>
                        <a:rPr lang="en-US" sz="1200" b="1" kern="1200" baseline="0" dirty="0" smtClean="0">
                          <a:solidFill>
                            <a:schemeClr val="lt1"/>
                          </a:solidFill>
                          <a:latin typeface="+mn-lt"/>
                          <a:ea typeface="+mn-ea"/>
                          <a:cs typeface="+mn-cs"/>
                        </a:rPr>
                        <a:t> he is</a:t>
                      </a:r>
                      <a:r>
                        <a:rPr lang="en-US" sz="1200" b="1" kern="1200" dirty="0" smtClean="0">
                          <a:solidFill>
                            <a:schemeClr val="lt1"/>
                          </a:solidFill>
                          <a:latin typeface="+mn-lt"/>
                          <a:ea typeface="+mn-ea"/>
                          <a:cs typeface="+mn-cs"/>
                        </a:rPr>
                        <a:t> sure</a:t>
                      </a:r>
                      <a:r>
                        <a:rPr lang="en-US" sz="1200" b="1" kern="1200" baseline="0" dirty="0" smtClean="0">
                          <a:solidFill>
                            <a:schemeClr val="lt1"/>
                          </a:solidFill>
                          <a:latin typeface="+mn-lt"/>
                          <a:ea typeface="+mn-ea"/>
                          <a:cs typeface="+mn-cs"/>
                        </a:rPr>
                        <a:t> he</a:t>
                      </a:r>
                      <a:r>
                        <a:rPr lang="en-US" sz="1200" b="1" kern="1200" dirty="0" smtClean="0">
                          <a:solidFill>
                            <a:schemeClr val="lt1"/>
                          </a:solidFill>
                          <a:latin typeface="+mn-lt"/>
                          <a:ea typeface="+mn-ea"/>
                          <a:cs typeface="+mn-cs"/>
                        </a:rPr>
                        <a:t> still does.</a:t>
                      </a:r>
                      <a:r>
                        <a:rPr lang="en-US" sz="1200" b="1" kern="1200" baseline="0" dirty="0" smtClean="0">
                          <a:solidFill>
                            <a:schemeClr val="lt1"/>
                          </a:solidFill>
                          <a:latin typeface="+mn-lt"/>
                          <a:ea typeface="+mn-ea"/>
                          <a:cs typeface="+mn-cs"/>
                        </a:rPr>
                        <a:t> His insecurity is evident as he</a:t>
                      </a:r>
                      <a:r>
                        <a:rPr lang="en-US" sz="1200" b="1" kern="1200" dirty="0" smtClean="0">
                          <a:solidFill>
                            <a:schemeClr val="lt1"/>
                          </a:solidFill>
                          <a:latin typeface="+mn-lt"/>
                          <a:ea typeface="+mn-ea"/>
                          <a:cs typeface="+mn-cs"/>
                        </a:rPr>
                        <a:t> intended to announce his great love for Daisy</a:t>
                      </a:r>
                      <a:r>
                        <a:rPr lang="en-US" sz="1200" b="1" kern="1200" baseline="0" dirty="0" smtClean="0">
                          <a:solidFill>
                            <a:schemeClr val="lt1"/>
                          </a:solidFill>
                          <a:latin typeface="+mn-lt"/>
                          <a:ea typeface="+mn-ea"/>
                          <a:cs typeface="+mn-cs"/>
                        </a:rPr>
                        <a:t> to cover his true feelings</a:t>
                      </a:r>
                      <a:r>
                        <a:rPr lang="en-US" sz="1200" b="1" kern="1200" dirty="0" smtClean="0">
                          <a:solidFill>
                            <a:schemeClr val="lt1"/>
                          </a:solidFill>
                          <a:latin typeface="+mn-lt"/>
                          <a:ea typeface="+mn-ea"/>
                          <a:cs typeface="+mn-cs"/>
                        </a:rPr>
                        <a:t>, he ends up crying and asking Clarissa if she really loves Richard</a:t>
                      </a:r>
                      <a:endParaRPr lang="en-US" sz="1200" dirty="0"/>
                    </a:p>
                  </a:txBody>
                  <a:tcPr/>
                </a:tc>
              </a:tr>
            </a:tbl>
          </a:graphicData>
        </a:graphic>
      </p:graphicFrame>
      <p:graphicFrame>
        <p:nvGraphicFramePr>
          <p:cNvPr id="16" name="Table 15"/>
          <p:cNvGraphicFramePr>
            <a:graphicFrameLocks noGrp="1"/>
          </p:cNvGraphicFramePr>
          <p:nvPr/>
        </p:nvGraphicFramePr>
        <p:xfrm>
          <a:off x="2235492" y="2613572"/>
          <a:ext cx="4439497" cy="1563943"/>
        </p:xfrm>
        <a:graphic>
          <a:graphicData uri="http://schemas.openxmlformats.org/drawingml/2006/table">
            <a:tbl>
              <a:tblPr firstRow="1" bandRow="1">
                <a:tableStyleId>{18603FDC-E32A-4AB5-989C-0864C3EAD2B8}</a:tableStyleId>
              </a:tblPr>
              <a:tblGrid>
                <a:gridCol w="4439497"/>
              </a:tblGrid>
              <a:tr h="1563943">
                <a:tc>
                  <a:txBody>
                    <a:bodyPr/>
                    <a:lstStyle/>
                    <a:p>
                      <a:pPr algn="ctr"/>
                      <a:r>
                        <a:rPr lang="en-US" sz="1200" dirty="0" smtClean="0"/>
                        <a:t>Clarissa</a:t>
                      </a:r>
                      <a:r>
                        <a:rPr lang="en-US" sz="1200" baseline="0" dirty="0" smtClean="0"/>
                        <a:t> Dalloway</a:t>
                      </a:r>
                    </a:p>
                    <a:p>
                      <a:pPr algn="l"/>
                      <a:r>
                        <a:rPr lang="en-US" sz="1200" baseline="0" dirty="0" smtClean="0"/>
                        <a:t>“Mrs. Dalloway said she would buy the flowers herself.”</a:t>
                      </a:r>
                      <a:r>
                        <a:rPr lang="en-US" sz="1800" b="1" kern="1200" baseline="0" dirty="0" smtClean="0">
                          <a:solidFill>
                            <a:schemeClr val="lt1"/>
                          </a:solidFill>
                          <a:latin typeface="+mn-lt"/>
                          <a:ea typeface="+mn-ea"/>
                          <a:cs typeface="+mn-cs"/>
                        </a:rPr>
                        <a:t> </a:t>
                      </a:r>
                      <a:r>
                        <a:rPr lang="en-US" sz="1200" b="1" kern="1200" baseline="0" dirty="0" smtClean="0">
                          <a:solidFill>
                            <a:schemeClr val="lt1"/>
                          </a:solidFill>
                          <a:latin typeface="+mn-lt"/>
                          <a:ea typeface="+mn-ea"/>
                          <a:cs typeface="+mn-cs"/>
                        </a:rPr>
                        <a:t>This begins to establish </a:t>
                      </a:r>
                      <a:r>
                        <a:rPr lang="en-US" sz="1200" b="1" i="0" kern="1200" baseline="0" dirty="0" smtClean="0">
                          <a:solidFill>
                            <a:schemeClr val="lt1"/>
                          </a:solidFill>
                          <a:latin typeface="+mn-lt"/>
                          <a:ea typeface="+mn-ea"/>
                          <a:cs typeface="+mn-cs"/>
                        </a:rPr>
                        <a:t>some of the important themes of class in the novel. The fact that Clarissa is going herself, instead of sending a servant, is symbol of how much a strong and independent women Clarissa is.</a:t>
                      </a:r>
                      <a:endParaRPr lang="en-US" sz="1200" b="1" i="0" baseline="0" dirty="0" smtClean="0"/>
                    </a:p>
                  </a:txBody>
                  <a:tcPr/>
                </a:tc>
              </a:tr>
            </a:tbl>
          </a:graphicData>
        </a:graphic>
      </p:graphicFrame>
      <p:cxnSp>
        <p:nvCxnSpPr>
          <p:cNvPr id="18" name="Straight Connector 17"/>
          <p:cNvCxnSpPr/>
          <p:nvPr/>
        </p:nvCxnSpPr>
        <p:spPr>
          <a:xfrm rot="5400000">
            <a:off x="2964504" y="4361599"/>
            <a:ext cx="368164"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0" name="Straight Connector 19"/>
          <p:cNvCxnSpPr/>
          <p:nvPr/>
        </p:nvCxnSpPr>
        <p:spPr>
          <a:xfrm rot="5400000">
            <a:off x="5588319" y="4360804"/>
            <a:ext cx="368164" cy="1590"/>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TotalTime>
  <Words>421</Words>
  <Application>Microsoft Macintosh PowerPoint</Application>
  <PresentationFormat>On-screen Show (4:3)</PresentationFormat>
  <Paragraphs>12</Paragraphs>
  <Slides>1</Slides>
  <Notes>1</Notes>
  <HiddenSlides>0</HiddenSlides>
  <MMClips>0</MMClips>
  <ScaleCrop>false</ScaleCrop>
  <HeadingPairs>
    <vt:vector size="4" baseType="variant">
      <vt:variant>
        <vt:lpstr>Design Template</vt:lpstr>
      </vt:variant>
      <vt:variant>
        <vt:i4>1</vt:i4>
      </vt:variant>
      <vt:variant>
        <vt:lpstr>Slide Titles</vt:lpstr>
      </vt:variant>
      <vt:variant>
        <vt:i4>1</vt:i4>
      </vt:variant>
    </vt:vector>
  </HeadingPairs>
  <TitlesOfParts>
    <vt:vector size="2" baseType="lpstr">
      <vt:lpstr>Office Theme</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Sonia Rivera</dc:creator>
  <cp:lastModifiedBy>Sonia Rivera</cp:lastModifiedBy>
  <cp:revision>1</cp:revision>
  <dcterms:created xsi:type="dcterms:W3CDTF">2015-11-15T16:31:16Z</dcterms:created>
  <dcterms:modified xsi:type="dcterms:W3CDTF">2015-11-15T17:41:10Z</dcterms:modified>
</cp:coreProperties>
</file>