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9"/>
  </p:notesMasterIdLst>
  <p:handoutMasterIdLst>
    <p:handoutMasterId r:id="rId10"/>
  </p:handoutMasterIdLst>
  <p:sldIdLst>
    <p:sldId id="256" r:id="rId3"/>
    <p:sldId id="257" r:id="rId4"/>
    <p:sldId id="261" r:id="rId5"/>
    <p:sldId id="268" r:id="rId6"/>
    <p:sldId id="269" r:id="rId7"/>
    <p:sldId id="260"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274" autoAdjust="0"/>
  </p:normalViewPr>
  <p:slideViewPr>
    <p:cSldViewPr>
      <p:cViewPr varScale="1">
        <p:scale>
          <a:sx n="61" d="100"/>
          <a:sy n="61" d="100"/>
        </p:scale>
        <p:origin x="90" y="450"/>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7D14C5-CED9-4CFC-B338-DFB0C8090B9F}">
      <dgm:prSet phldrT="[Text]"/>
      <dgm:spPr/>
      <dgm:t>
        <a:bodyPr/>
        <a:lstStyle/>
        <a:p>
          <a:r>
            <a:rPr lang="en-US" dirty="0" smtClean="0"/>
            <a:t>Philosophy</a:t>
          </a:r>
          <a:endParaRPr lang="en-US" dirty="0"/>
        </a:p>
      </dgm:t>
    </dgm:pt>
    <dgm:pt modelId="{92DFCBC7-BC14-4697-8ECD-BF0D5B1EDA3B}" type="parTrans" cxnId="{7D461F02-AB37-447A-AC6B-D31C4D2EC6A9}">
      <dgm:prSet/>
      <dgm:spPr/>
      <dgm:t>
        <a:bodyPr/>
        <a:lstStyle/>
        <a:p>
          <a:endParaRPr lang="en-US"/>
        </a:p>
      </dgm:t>
    </dgm:pt>
    <dgm:pt modelId="{87E3C0DB-7BEE-424E-8E11-B838D238D595}" type="sibTrans" cxnId="{7D461F02-AB37-447A-AC6B-D31C4D2EC6A9}">
      <dgm:prSet/>
      <dgm:spPr/>
      <dgm:t>
        <a:bodyPr/>
        <a:lstStyle/>
        <a:p>
          <a:endParaRPr lang="en-US"/>
        </a:p>
      </dgm:t>
    </dgm:pt>
    <dgm:pt modelId="{C111C18A-FD96-4E63-821A-54D70D8DC65F}">
      <dgm:prSet phldrT="[Text]"/>
      <dgm:spPr/>
      <dgm:t>
        <a:bodyPr/>
        <a:lstStyle/>
        <a:p>
          <a:r>
            <a:rPr lang="en-US" dirty="0" smtClean="0"/>
            <a:t>Theory Statement</a:t>
          </a:r>
          <a:endParaRPr lang="en-US" dirty="0"/>
        </a:p>
      </dgm:t>
    </dgm:pt>
    <dgm:pt modelId="{83BE74EF-FAB4-45A2-BBED-7CD5259AB210}" type="parTrans" cxnId="{FFD8B471-C98F-4DB5-8DE3-2AB7E896ADD5}">
      <dgm:prSet/>
      <dgm:spPr/>
      <dgm:t>
        <a:bodyPr/>
        <a:lstStyle/>
        <a:p>
          <a:endParaRPr lang="en-US"/>
        </a:p>
      </dgm:t>
    </dgm:pt>
    <dgm:pt modelId="{B4F34DE2-2DAE-4F88-8C78-BD8892EBF4FF}" type="sibTrans" cxnId="{FFD8B471-C98F-4DB5-8DE3-2AB7E896ADD5}">
      <dgm:prSet/>
      <dgm:spPr/>
      <dgm:t>
        <a:bodyPr/>
        <a:lstStyle/>
        <a:p>
          <a:endParaRPr lang="en-US"/>
        </a:p>
      </dgm:t>
    </dgm:pt>
    <dgm:pt modelId="{33EAD35F-38F2-4CB7-9A6D-B04FFD8A51FD}">
      <dgm:prSet phldrT="[Text]"/>
      <dgm:spPr/>
      <dgm:t>
        <a:bodyPr/>
        <a:lstStyle/>
        <a:p>
          <a:r>
            <a:rPr lang="en-US" dirty="0" smtClean="0"/>
            <a:t>Big Picture wants and values</a:t>
          </a:r>
          <a:endParaRPr lang="en-US" dirty="0"/>
        </a:p>
      </dgm:t>
    </dgm:pt>
    <dgm:pt modelId="{81FE7DB1-4BFC-4407-80A9-E5514E94C61D}" type="parTrans" cxnId="{FAC3D40F-8E66-452D-9CA4-C2871F2D10EF}">
      <dgm:prSet/>
      <dgm:spPr/>
      <dgm:t>
        <a:bodyPr/>
        <a:lstStyle/>
        <a:p>
          <a:endParaRPr lang="en-US"/>
        </a:p>
      </dgm:t>
    </dgm:pt>
    <dgm:pt modelId="{4B66B839-1910-459B-92B2-14846EBA7A70}" type="sibTrans" cxnId="{FAC3D40F-8E66-452D-9CA4-C2871F2D10EF}">
      <dgm:prSet/>
      <dgm:spPr/>
      <dgm:t>
        <a:bodyPr/>
        <a:lstStyle/>
        <a:p>
          <a:endParaRPr lang="en-US"/>
        </a:p>
      </dgm:t>
    </dgm:pt>
    <dgm:pt modelId="{3C67E77D-62FA-499D-B5E6-E79A091C5267}">
      <dgm:prSet phldrT="[Text]"/>
      <dgm:spPr/>
      <dgm:t>
        <a:bodyPr/>
        <a:lstStyle/>
        <a:p>
          <a:r>
            <a:rPr lang="en-US" dirty="0" smtClean="0"/>
            <a:t>Objective</a:t>
          </a:r>
          <a:endParaRPr lang="en-US" dirty="0"/>
        </a:p>
      </dgm:t>
    </dgm:pt>
    <dgm:pt modelId="{5337D229-E330-4525-B0FA-14EC5A80604A}" type="parTrans" cxnId="{32AA6160-4426-4C4D-93AE-E2F474E37AD9}">
      <dgm:prSet/>
      <dgm:spPr/>
      <dgm:t>
        <a:bodyPr/>
        <a:lstStyle/>
        <a:p>
          <a:endParaRPr lang="en-US"/>
        </a:p>
      </dgm:t>
    </dgm:pt>
    <dgm:pt modelId="{C056AC5D-B04E-4376-A1CB-3EAB7BE5AF5B}" type="sibTrans" cxnId="{32AA6160-4426-4C4D-93AE-E2F474E37AD9}">
      <dgm:prSet/>
      <dgm:spPr/>
      <dgm:t>
        <a:bodyPr/>
        <a:lstStyle/>
        <a:p>
          <a:endParaRPr lang="en-US"/>
        </a:p>
      </dgm:t>
    </dgm:pt>
    <dgm:pt modelId="{D6510970-8F9C-4B45-A0F3-6ACB9AA76D40}">
      <dgm:prSet phldrT="[Text]"/>
      <dgm:spPr/>
      <dgm:t>
        <a:bodyPr/>
        <a:lstStyle/>
        <a:p>
          <a:r>
            <a:rPr lang="en-US" b="0" i="0" dirty="0" smtClean="0"/>
            <a:t>a desired result that a person or a system envisions, plans and commits to achieve: a personal or organizational desired end-point in some sort of assumed development.</a:t>
          </a:r>
          <a:endParaRPr lang="en-US" dirty="0"/>
        </a:p>
      </dgm:t>
    </dgm:pt>
    <dgm:pt modelId="{4B87F32C-3630-48F2-9114-4262C0BEEA9E}" type="sibTrans" cxnId="{C6E7222A-5F84-456A-9806-D51868FAF8A9}">
      <dgm:prSet/>
      <dgm:spPr/>
      <dgm:t>
        <a:bodyPr/>
        <a:lstStyle/>
        <a:p>
          <a:endParaRPr lang="en-US"/>
        </a:p>
      </dgm:t>
    </dgm:pt>
    <dgm:pt modelId="{7A9FC291-2B6A-4475-8B09-917F9F09E3AB}" type="parTrans" cxnId="{C6E7222A-5F84-456A-9806-D51868FAF8A9}">
      <dgm:prSet/>
      <dgm:spPr/>
      <dgm:t>
        <a:bodyPr/>
        <a:lstStyle/>
        <a:p>
          <a:endParaRPr lang="en-US"/>
        </a:p>
      </dgm:t>
    </dgm:pt>
    <dgm:pt modelId="{FE0A3CAE-D039-42F2-AF12-1E6F6793A633}">
      <dgm:prSet phldrT="[Text]"/>
      <dgm:spPr/>
      <dgm:t>
        <a:bodyPr/>
        <a:lstStyle/>
        <a:p>
          <a:r>
            <a:rPr lang="en-US" dirty="0" smtClean="0"/>
            <a:t>Points of Action (Method)</a:t>
          </a:r>
          <a:endParaRPr lang="en-US" dirty="0"/>
        </a:p>
      </dgm:t>
    </dgm:pt>
    <dgm:pt modelId="{417BDEF2-191B-4000-BDE8-D3D22A51FCF3}" type="sibTrans" cxnId="{A6FB3C49-AB75-4315-BB6B-886AA454F16F}">
      <dgm:prSet/>
      <dgm:spPr/>
      <dgm:t>
        <a:bodyPr/>
        <a:lstStyle/>
        <a:p>
          <a:endParaRPr lang="en-US"/>
        </a:p>
      </dgm:t>
    </dgm:pt>
    <dgm:pt modelId="{7E2ED2D1-AFF4-4DED-BB53-30A310825CE2}" type="parTrans" cxnId="{A6FB3C49-AB75-4315-BB6B-886AA454F16F}">
      <dgm:prSet/>
      <dgm:spPr/>
      <dgm:t>
        <a:bodyPr/>
        <a:lstStyle/>
        <a:p>
          <a:endParaRPr lang="en-US"/>
        </a:p>
      </dgm:t>
    </dgm:pt>
    <dgm:pt modelId="{DB66AFB9-54EC-45D0-B720-CD7F337D471A}">
      <dgm:prSet phldrT="[Text]"/>
      <dgm:spPr/>
      <dgm:t>
        <a:bodyPr/>
        <a:lstStyle/>
        <a:p>
          <a:r>
            <a:rPr lang="en-US" dirty="0" smtClean="0"/>
            <a:t>Your methodology</a:t>
          </a:r>
          <a:endParaRPr lang="en-US" dirty="0"/>
        </a:p>
      </dgm:t>
    </dgm:pt>
    <dgm:pt modelId="{2AAF3F09-DAA5-42A6-B87F-F406C84E776D}" type="parTrans" cxnId="{ECE15750-DD99-4F18-9E28-F5B5A92C356C}">
      <dgm:prSet/>
      <dgm:spPr/>
      <dgm:t>
        <a:bodyPr/>
        <a:lstStyle/>
        <a:p>
          <a:endParaRPr lang="en-US"/>
        </a:p>
      </dgm:t>
    </dgm:pt>
    <dgm:pt modelId="{AECA1942-3D0E-4EEC-80F5-8A5973BA7C09}" type="sibTrans" cxnId="{ECE15750-DD99-4F18-9E28-F5B5A92C356C}">
      <dgm:prSet/>
      <dgm:spPr/>
      <dgm:t>
        <a:bodyPr/>
        <a:lstStyle/>
        <a:p>
          <a:endParaRPr lang="en-US"/>
        </a:p>
      </dgm:t>
    </dgm:pt>
    <dgm:pt modelId="{ED5DCCC5-BCA8-4491-AA37-BAF153ECA184}" type="pres">
      <dgm:prSet presAssocID="{90119837-5B71-4D44-BB01-DB0B084933C8}" presName="linear" presStyleCnt="0">
        <dgm:presLayoutVars>
          <dgm:animLvl val="lvl"/>
          <dgm:resizeHandles val="exact"/>
        </dgm:presLayoutVars>
      </dgm:prSet>
      <dgm:spPr/>
      <dgm:t>
        <a:bodyPr/>
        <a:lstStyle/>
        <a:p>
          <a:endParaRPr lang="en-US"/>
        </a:p>
      </dgm:t>
    </dgm:pt>
    <dgm:pt modelId="{A9DD881E-A532-414B-870C-8ADE2076F78C}" type="pres">
      <dgm:prSet presAssocID="{477D14C5-CED9-4CFC-B338-DFB0C8090B9F}" presName="parentText" presStyleLbl="node1" presStyleIdx="0" presStyleCnt="3">
        <dgm:presLayoutVars>
          <dgm:chMax val="0"/>
          <dgm:bulletEnabled val="1"/>
        </dgm:presLayoutVars>
      </dgm:prSet>
      <dgm:spPr/>
      <dgm:t>
        <a:bodyPr/>
        <a:lstStyle/>
        <a:p>
          <a:endParaRPr lang="en-US"/>
        </a:p>
      </dgm:t>
    </dgm:pt>
    <dgm:pt modelId="{CD5F6E02-AD43-4E7A-935B-DDF5D6C74800}" type="pres">
      <dgm:prSet presAssocID="{477D14C5-CED9-4CFC-B338-DFB0C8090B9F}" presName="childText" presStyleLbl="revTx" presStyleIdx="0" presStyleCnt="3">
        <dgm:presLayoutVars>
          <dgm:bulletEnabled val="1"/>
        </dgm:presLayoutVars>
      </dgm:prSet>
      <dgm:spPr/>
      <dgm:t>
        <a:bodyPr/>
        <a:lstStyle/>
        <a:p>
          <a:endParaRPr lang="en-US"/>
        </a:p>
      </dgm:t>
    </dgm:pt>
    <dgm:pt modelId="{81203336-F3DE-4B3A-BCF4-0F68C23AC2BB}" type="pres">
      <dgm:prSet presAssocID="{3C67E77D-62FA-499D-B5E6-E79A091C5267}" presName="parentText" presStyleLbl="node1" presStyleIdx="1" presStyleCnt="3">
        <dgm:presLayoutVars>
          <dgm:chMax val="0"/>
          <dgm:bulletEnabled val="1"/>
        </dgm:presLayoutVars>
      </dgm:prSet>
      <dgm:spPr/>
      <dgm:t>
        <a:bodyPr/>
        <a:lstStyle/>
        <a:p>
          <a:endParaRPr lang="en-US"/>
        </a:p>
      </dgm:t>
    </dgm:pt>
    <dgm:pt modelId="{782956A5-ADC8-4959-B856-589B9D9B9635}" type="pres">
      <dgm:prSet presAssocID="{3C67E77D-62FA-499D-B5E6-E79A091C5267}" presName="childText" presStyleLbl="revTx" presStyleIdx="1" presStyleCnt="3">
        <dgm:presLayoutVars>
          <dgm:bulletEnabled val="1"/>
        </dgm:presLayoutVars>
      </dgm:prSet>
      <dgm:spPr/>
      <dgm:t>
        <a:bodyPr/>
        <a:lstStyle/>
        <a:p>
          <a:endParaRPr lang="en-US"/>
        </a:p>
      </dgm:t>
    </dgm:pt>
    <dgm:pt modelId="{A3B2274E-658B-4201-BC68-0A21F98B09BB}" type="pres">
      <dgm:prSet presAssocID="{FE0A3CAE-D039-42F2-AF12-1E6F6793A633}" presName="parentText" presStyleLbl="node1" presStyleIdx="2" presStyleCnt="3">
        <dgm:presLayoutVars>
          <dgm:chMax val="0"/>
          <dgm:bulletEnabled val="1"/>
        </dgm:presLayoutVars>
      </dgm:prSet>
      <dgm:spPr/>
      <dgm:t>
        <a:bodyPr/>
        <a:lstStyle/>
        <a:p>
          <a:endParaRPr lang="en-US"/>
        </a:p>
      </dgm:t>
    </dgm:pt>
    <dgm:pt modelId="{A6A4AF32-3632-4FFB-89AA-B63B3760F11D}" type="pres">
      <dgm:prSet presAssocID="{FE0A3CAE-D039-42F2-AF12-1E6F6793A633}" presName="childText" presStyleLbl="revTx" presStyleIdx="2" presStyleCnt="3">
        <dgm:presLayoutVars>
          <dgm:bulletEnabled val="1"/>
        </dgm:presLayoutVars>
      </dgm:prSet>
      <dgm:spPr/>
      <dgm:t>
        <a:bodyPr/>
        <a:lstStyle/>
        <a:p>
          <a:endParaRPr lang="en-US"/>
        </a:p>
      </dgm:t>
    </dgm:pt>
  </dgm:ptLst>
  <dgm:cxnLst>
    <dgm:cxn modelId="{32AA6160-4426-4C4D-93AE-E2F474E37AD9}" srcId="{90119837-5B71-4D44-BB01-DB0B084933C8}" destId="{3C67E77D-62FA-499D-B5E6-E79A091C5267}" srcOrd="1" destOrd="0" parTransId="{5337D229-E330-4525-B0FA-14EC5A80604A}" sibTransId="{C056AC5D-B04E-4376-A1CB-3EAB7BE5AF5B}"/>
    <dgm:cxn modelId="{FAC3D40F-8E66-452D-9CA4-C2871F2D10EF}" srcId="{477D14C5-CED9-4CFC-B338-DFB0C8090B9F}" destId="{33EAD35F-38F2-4CB7-9A6D-B04FFD8A51FD}" srcOrd="1" destOrd="0" parTransId="{81FE7DB1-4BFC-4407-80A9-E5514E94C61D}" sibTransId="{4B66B839-1910-459B-92B2-14846EBA7A70}"/>
    <dgm:cxn modelId="{C6E7222A-5F84-456A-9806-D51868FAF8A9}" srcId="{3C67E77D-62FA-499D-B5E6-E79A091C5267}" destId="{D6510970-8F9C-4B45-A0F3-6ACB9AA76D40}" srcOrd="0" destOrd="0" parTransId="{7A9FC291-2B6A-4475-8B09-917F9F09E3AB}" sibTransId="{4B87F32C-3630-48F2-9114-4262C0BEEA9E}"/>
    <dgm:cxn modelId="{A6FB3C49-AB75-4315-BB6B-886AA454F16F}" srcId="{90119837-5B71-4D44-BB01-DB0B084933C8}" destId="{FE0A3CAE-D039-42F2-AF12-1E6F6793A633}" srcOrd="2" destOrd="0" parTransId="{7E2ED2D1-AFF4-4DED-BB53-30A310825CE2}" sibTransId="{417BDEF2-191B-4000-BDE8-D3D22A51FCF3}"/>
    <dgm:cxn modelId="{28EF6597-04C3-4E3C-9161-B8A62B41154F}" type="presOf" srcId="{FE0A3CAE-D039-42F2-AF12-1E6F6793A633}" destId="{A3B2274E-658B-4201-BC68-0A21F98B09BB}" srcOrd="0" destOrd="0" presId="urn:microsoft.com/office/officeart/2005/8/layout/vList2"/>
    <dgm:cxn modelId="{0F10BEF3-269D-4314-A1A1-D5D2B093E5C7}" type="presOf" srcId="{DB66AFB9-54EC-45D0-B720-CD7F337D471A}" destId="{A6A4AF32-3632-4FFB-89AA-B63B3760F11D}" srcOrd="0" destOrd="0" presId="urn:microsoft.com/office/officeart/2005/8/layout/vList2"/>
    <dgm:cxn modelId="{7D461F02-AB37-447A-AC6B-D31C4D2EC6A9}" srcId="{90119837-5B71-4D44-BB01-DB0B084933C8}" destId="{477D14C5-CED9-4CFC-B338-DFB0C8090B9F}" srcOrd="0" destOrd="0" parTransId="{92DFCBC7-BC14-4697-8ECD-BF0D5B1EDA3B}" sibTransId="{87E3C0DB-7BEE-424E-8E11-B838D238D595}"/>
    <dgm:cxn modelId="{FFD8B471-C98F-4DB5-8DE3-2AB7E896ADD5}" srcId="{477D14C5-CED9-4CFC-B338-DFB0C8090B9F}" destId="{C111C18A-FD96-4E63-821A-54D70D8DC65F}" srcOrd="0" destOrd="0" parTransId="{83BE74EF-FAB4-45A2-BBED-7CD5259AB210}" sibTransId="{B4F34DE2-2DAE-4F88-8C78-BD8892EBF4FF}"/>
    <dgm:cxn modelId="{80D369CF-62F1-4541-AEE2-AB29E5A204FB}" type="presOf" srcId="{3C67E77D-62FA-499D-B5E6-E79A091C5267}" destId="{81203336-F3DE-4B3A-BCF4-0F68C23AC2BB}" srcOrd="0" destOrd="0" presId="urn:microsoft.com/office/officeart/2005/8/layout/vList2"/>
    <dgm:cxn modelId="{AB09493F-37CB-481D-BE1C-7A521AC3963B}" type="presOf" srcId="{477D14C5-CED9-4CFC-B338-DFB0C8090B9F}" destId="{A9DD881E-A532-414B-870C-8ADE2076F78C}" srcOrd="0" destOrd="0" presId="urn:microsoft.com/office/officeart/2005/8/layout/vList2"/>
    <dgm:cxn modelId="{E2EE33AC-3CDB-41AB-99D0-EE89822B0377}" type="presOf" srcId="{90119837-5B71-4D44-BB01-DB0B084933C8}" destId="{ED5DCCC5-BCA8-4491-AA37-BAF153ECA184}" srcOrd="0" destOrd="0" presId="urn:microsoft.com/office/officeart/2005/8/layout/vList2"/>
    <dgm:cxn modelId="{44946EF3-425E-42C8-A6FB-ABA83804B586}" type="presOf" srcId="{D6510970-8F9C-4B45-A0F3-6ACB9AA76D40}" destId="{782956A5-ADC8-4959-B856-589B9D9B9635}" srcOrd="0" destOrd="0" presId="urn:microsoft.com/office/officeart/2005/8/layout/vList2"/>
    <dgm:cxn modelId="{85B80D8C-EBB2-4A80-BB6C-93E30B69F4BB}" type="presOf" srcId="{33EAD35F-38F2-4CB7-9A6D-B04FFD8A51FD}" destId="{CD5F6E02-AD43-4E7A-935B-DDF5D6C74800}" srcOrd="0" destOrd="1" presId="urn:microsoft.com/office/officeart/2005/8/layout/vList2"/>
    <dgm:cxn modelId="{ECE15750-DD99-4F18-9E28-F5B5A92C356C}" srcId="{FE0A3CAE-D039-42F2-AF12-1E6F6793A633}" destId="{DB66AFB9-54EC-45D0-B720-CD7F337D471A}" srcOrd="0" destOrd="0" parTransId="{2AAF3F09-DAA5-42A6-B87F-F406C84E776D}" sibTransId="{AECA1942-3D0E-4EEC-80F5-8A5973BA7C09}"/>
    <dgm:cxn modelId="{87AD0085-41E8-4E29-BBED-9D1036577237}" type="presOf" srcId="{C111C18A-FD96-4E63-821A-54D70D8DC65F}" destId="{CD5F6E02-AD43-4E7A-935B-DDF5D6C74800}" srcOrd="0" destOrd="0" presId="urn:microsoft.com/office/officeart/2005/8/layout/vList2"/>
    <dgm:cxn modelId="{8ED8745E-70AE-4940-BBB9-FB6376BDA0D9}" type="presParOf" srcId="{ED5DCCC5-BCA8-4491-AA37-BAF153ECA184}" destId="{A9DD881E-A532-414B-870C-8ADE2076F78C}" srcOrd="0" destOrd="0" presId="urn:microsoft.com/office/officeart/2005/8/layout/vList2"/>
    <dgm:cxn modelId="{31CF7A1A-6E4D-4D10-861C-4FF0D37EB7F8}" type="presParOf" srcId="{ED5DCCC5-BCA8-4491-AA37-BAF153ECA184}" destId="{CD5F6E02-AD43-4E7A-935B-DDF5D6C74800}" srcOrd="1" destOrd="0" presId="urn:microsoft.com/office/officeart/2005/8/layout/vList2"/>
    <dgm:cxn modelId="{9126909B-F016-45D1-8092-6C3135AB4C8A}" type="presParOf" srcId="{ED5DCCC5-BCA8-4491-AA37-BAF153ECA184}" destId="{81203336-F3DE-4B3A-BCF4-0F68C23AC2BB}" srcOrd="2" destOrd="0" presId="urn:microsoft.com/office/officeart/2005/8/layout/vList2"/>
    <dgm:cxn modelId="{730D2F2D-B4CA-4D4B-834E-CF6050C80AD0}" type="presParOf" srcId="{ED5DCCC5-BCA8-4491-AA37-BAF153ECA184}" destId="{782956A5-ADC8-4959-B856-589B9D9B9635}" srcOrd="3" destOrd="0" presId="urn:microsoft.com/office/officeart/2005/8/layout/vList2"/>
    <dgm:cxn modelId="{09E417E9-EBF4-4895-8A38-92287558F4C3}" type="presParOf" srcId="{ED5DCCC5-BCA8-4491-AA37-BAF153ECA184}" destId="{A3B2274E-658B-4201-BC68-0A21F98B09BB}" srcOrd="4" destOrd="0" presId="urn:microsoft.com/office/officeart/2005/8/layout/vList2"/>
    <dgm:cxn modelId="{BBCAFDF0-74F0-45D3-BDFC-B173F4FB14A2}" type="presParOf" srcId="{ED5DCCC5-BCA8-4491-AA37-BAF153ECA184}" destId="{A6A4AF32-3632-4FFB-89AA-B63B3760F11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D881E-A532-414B-870C-8ADE2076F78C}">
      <dsp:nvSpPr>
        <dsp:cNvPr id="0" name=""/>
        <dsp:cNvSpPr/>
      </dsp:nvSpPr>
      <dsp:spPr>
        <a:xfrm>
          <a:off x="0" y="46769"/>
          <a:ext cx="4419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Philosophy</a:t>
          </a:r>
          <a:endParaRPr lang="en-US" sz="2400" kern="1200" dirty="0"/>
        </a:p>
      </dsp:txBody>
      <dsp:txXfrm>
        <a:off x="28100" y="74869"/>
        <a:ext cx="4363400" cy="519439"/>
      </dsp:txXfrm>
    </dsp:sp>
    <dsp:sp modelId="{CD5F6E02-AD43-4E7A-935B-DDF5D6C74800}">
      <dsp:nvSpPr>
        <dsp:cNvPr id="0" name=""/>
        <dsp:cNvSpPr/>
      </dsp:nvSpPr>
      <dsp:spPr>
        <a:xfrm>
          <a:off x="0" y="622409"/>
          <a:ext cx="4419600" cy="65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Theory Statement</a:t>
          </a:r>
          <a:endParaRPr lang="en-US" sz="1900" kern="1200" dirty="0"/>
        </a:p>
        <a:p>
          <a:pPr marL="171450" lvl="1" indent="-171450" algn="l" defTabSz="844550">
            <a:lnSpc>
              <a:spcPct val="90000"/>
            </a:lnSpc>
            <a:spcBef>
              <a:spcPct val="0"/>
            </a:spcBef>
            <a:spcAft>
              <a:spcPct val="20000"/>
            </a:spcAft>
            <a:buChar char="••"/>
          </a:pPr>
          <a:r>
            <a:rPr lang="en-US" sz="1900" kern="1200" dirty="0" smtClean="0"/>
            <a:t>Big Picture wants and values</a:t>
          </a:r>
          <a:endParaRPr lang="en-US" sz="1900" kern="1200" dirty="0"/>
        </a:p>
      </dsp:txBody>
      <dsp:txXfrm>
        <a:off x="0" y="622409"/>
        <a:ext cx="4419600" cy="658260"/>
      </dsp:txXfrm>
    </dsp:sp>
    <dsp:sp modelId="{81203336-F3DE-4B3A-BCF4-0F68C23AC2BB}">
      <dsp:nvSpPr>
        <dsp:cNvPr id="0" name=""/>
        <dsp:cNvSpPr/>
      </dsp:nvSpPr>
      <dsp:spPr>
        <a:xfrm>
          <a:off x="0" y="1280670"/>
          <a:ext cx="4419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Objective</a:t>
          </a:r>
          <a:endParaRPr lang="en-US" sz="2400" kern="1200" dirty="0"/>
        </a:p>
      </dsp:txBody>
      <dsp:txXfrm>
        <a:off x="28100" y="1308770"/>
        <a:ext cx="4363400" cy="519439"/>
      </dsp:txXfrm>
    </dsp:sp>
    <dsp:sp modelId="{782956A5-ADC8-4959-B856-589B9D9B9635}">
      <dsp:nvSpPr>
        <dsp:cNvPr id="0" name=""/>
        <dsp:cNvSpPr/>
      </dsp:nvSpPr>
      <dsp:spPr>
        <a:xfrm>
          <a:off x="0" y="1856310"/>
          <a:ext cx="4419600"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0" i="0" kern="1200" dirty="0" smtClean="0"/>
            <a:t>a desired result that a person or a system envisions, plans and commits to achieve: a personal or organizational desired end-point in some sort of assumed development.</a:t>
          </a:r>
          <a:endParaRPr lang="en-US" sz="1900" kern="1200" dirty="0"/>
        </a:p>
      </dsp:txBody>
      <dsp:txXfrm>
        <a:off x="0" y="1856310"/>
        <a:ext cx="4419600" cy="1391040"/>
      </dsp:txXfrm>
    </dsp:sp>
    <dsp:sp modelId="{A3B2274E-658B-4201-BC68-0A21F98B09BB}">
      <dsp:nvSpPr>
        <dsp:cNvPr id="0" name=""/>
        <dsp:cNvSpPr/>
      </dsp:nvSpPr>
      <dsp:spPr>
        <a:xfrm>
          <a:off x="0" y="3247350"/>
          <a:ext cx="4419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Points of Action (Method)</a:t>
          </a:r>
          <a:endParaRPr lang="en-US" sz="2400" kern="1200" dirty="0"/>
        </a:p>
      </dsp:txBody>
      <dsp:txXfrm>
        <a:off x="28100" y="3275450"/>
        <a:ext cx="4363400" cy="519439"/>
      </dsp:txXfrm>
    </dsp:sp>
    <dsp:sp modelId="{A6A4AF32-3632-4FFB-89AA-B63B3760F11D}">
      <dsp:nvSpPr>
        <dsp:cNvPr id="0" name=""/>
        <dsp:cNvSpPr/>
      </dsp:nvSpPr>
      <dsp:spPr>
        <a:xfrm>
          <a:off x="0" y="3822990"/>
          <a:ext cx="4419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Your methodology</a:t>
          </a:r>
          <a:endParaRPr lang="en-US" sz="1900" kern="1200" dirty="0"/>
        </a:p>
      </dsp:txBody>
      <dsp:txXfrm>
        <a:off x="0" y="3822990"/>
        <a:ext cx="4419600" cy="3974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11/25/2015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11/25/2015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11/25/2015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11/25/2015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11/25/2015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11/25/2015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11/25/2015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11/25/2015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11/25/2015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11/25/2015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11/25/2015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11/25/2015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11/25/2015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Semester Notes</a:t>
            </a:r>
            <a:endParaRPr lang="en-US" dirty="0"/>
          </a:p>
        </p:txBody>
      </p:sp>
      <p:sp>
        <p:nvSpPr>
          <p:cNvPr id="3" name="Subtitle 2"/>
          <p:cNvSpPr>
            <a:spLocks noGrp="1"/>
          </p:cNvSpPr>
          <p:nvPr>
            <p:ph type="subTitle" idx="1"/>
          </p:nvPr>
        </p:nvSpPr>
        <p:spPr/>
        <p:txBody>
          <a:bodyPr/>
          <a:lstStyle/>
          <a:p>
            <a:r>
              <a:rPr lang="en-US" dirty="0" smtClean="0"/>
              <a:t>Please Review</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Due Dates</a:t>
            </a:r>
            <a:endParaRPr lang="en-US" dirty="0"/>
          </a:p>
        </p:txBody>
      </p:sp>
      <p:sp>
        <p:nvSpPr>
          <p:cNvPr id="14" name="Content Placeholder 13"/>
          <p:cNvSpPr>
            <a:spLocks noGrp="1"/>
          </p:cNvSpPr>
          <p:nvPr>
            <p:ph idx="1"/>
          </p:nvPr>
        </p:nvSpPr>
        <p:spPr/>
        <p:txBody>
          <a:bodyPr>
            <a:normAutofit lnSpcReduction="10000"/>
          </a:bodyPr>
          <a:lstStyle/>
          <a:p>
            <a:r>
              <a:rPr lang="en-US" b="1" dirty="0" smtClean="0"/>
              <a:t>Final Post Check In</a:t>
            </a:r>
            <a:r>
              <a:rPr lang="en-US" dirty="0" smtClean="0"/>
              <a:t> Due Saturday, November 28</a:t>
            </a:r>
            <a:r>
              <a:rPr lang="en-US" baseline="30000" dirty="0" smtClean="0"/>
              <a:t>th</a:t>
            </a:r>
            <a:r>
              <a:rPr lang="en-US" dirty="0" smtClean="0"/>
              <a:t> at 10:00am</a:t>
            </a:r>
            <a:endParaRPr lang="en-US" dirty="0" smtClean="0"/>
          </a:p>
          <a:p>
            <a:r>
              <a:rPr lang="en-US" b="1" dirty="0" smtClean="0"/>
              <a:t>Paper Revision </a:t>
            </a:r>
            <a:r>
              <a:rPr lang="en-US" dirty="0" smtClean="0"/>
              <a:t>Thursday, December 3</a:t>
            </a:r>
            <a:r>
              <a:rPr lang="en-US" baseline="30000" dirty="0" smtClean="0"/>
              <a:t>rd</a:t>
            </a:r>
            <a:r>
              <a:rPr lang="en-US" dirty="0" smtClean="0"/>
              <a:t>  by Noon (Final Draft Due)</a:t>
            </a:r>
            <a:endParaRPr lang="en-US" dirty="0" smtClean="0"/>
          </a:p>
          <a:p>
            <a:r>
              <a:rPr lang="en-US" b="1" dirty="0" smtClean="0"/>
              <a:t>Project Write Up Draft</a:t>
            </a:r>
            <a:r>
              <a:rPr lang="en-US" dirty="0" smtClean="0"/>
              <a:t> Due Saturday December 5</a:t>
            </a:r>
            <a:r>
              <a:rPr lang="en-US" baseline="30000" dirty="0" smtClean="0"/>
              <a:t>th</a:t>
            </a:r>
            <a:r>
              <a:rPr lang="en-US" dirty="0" smtClean="0"/>
              <a:t> by 8pm</a:t>
            </a:r>
          </a:p>
          <a:p>
            <a:r>
              <a:rPr lang="en-US" b="1" dirty="0" smtClean="0"/>
              <a:t>Group Meetings </a:t>
            </a:r>
            <a:r>
              <a:rPr lang="en-US" dirty="0" smtClean="0"/>
              <a:t>next Wednesday, December 2</a:t>
            </a:r>
            <a:r>
              <a:rPr lang="en-US" baseline="30000" dirty="0" smtClean="0"/>
              <a:t>nd</a:t>
            </a:r>
            <a:endParaRPr lang="en-US" dirty="0" smtClean="0"/>
          </a:p>
          <a:p>
            <a:r>
              <a:rPr lang="en-US" b="1" dirty="0" smtClean="0"/>
              <a:t>Presentations </a:t>
            </a:r>
            <a:r>
              <a:rPr lang="en-US" dirty="0" smtClean="0"/>
              <a:t>and last class due Wednesday, December 9</a:t>
            </a:r>
            <a:r>
              <a:rPr lang="en-US" baseline="30000" dirty="0" smtClean="0"/>
              <a:t>th</a:t>
            </a:r>
            <a:endParaRPr lang="en-US" dirty="0" smtClean="0"/>
          </a:p>
          <a:p>
            <a:endParaRPr lang="en-US" b="1" dirty="0" smtClean="0"/>
          </a:p>
          <a:p>
            <a:r>
              <a:rPr lang="en-US" b="1" dirty="0" smtClean="0">
                <a:solidFill>
                  <a:schemeClr val="tx1">
                    <a:lumMod val="75000"/>
                  </a:schemeClr>
                </a:solidFill>
              </a:rPr>
              <a:t>Project Due </a:t>
            </a:r>
            <a:r>
              <a:rPr lang="en-US" dirty="0" smtClean="0">
                <a:solidFill>
                  <a:schemeClr val="tx1">
                    <a:lumMod val="75000"/>
                  </a:schemeClr>
                </a:solidFill>
              </a:rPr>
              <a:t>Wednesday December 16</a:t>
            </a:r>
            <a:r>
              <a:rPr lang="en-US" baseline="30000" dirty="0" smtClean="0">
                <a:solidFill>
                  <a:schemeClr val="tx1">
                    <a:lumMod val="75000"/>
                  </a:schemeClr>
                </a:solidFill>
              </a:rPr>
              <a:t>th</a:t>
            </a:r>
            <a:r>
              <a:rPr lang="en-US" dirty="0" smtClean="0">
                <a:solidFill>
                  <a:schemeClr val="tx1">
                    <a:lumMod val="75000"/>
                  </a:schemeClr>
                </a:solidFill>
              </a:rPr>
              <a:t> at 10pm</a:t>
            </a:r>
          </a:p>
          <a:p>
            <a:r>
              <a:rPr lang="en-US" b="1" dirty="0" smtClean="0">
                <a:solidFill>
                  <a:schemeClr val="tx1">
                    <a:lumMod val="75000"/>
                  </a:schemeClr>
                </a:solidFill>
              </a:rPr>
              <a:t>Project (Group &amp; Self Evaluations) </a:t>
            </a:r>
            <a:r>
              <a:rPr lang="en-US" dirty="0" smtClean="0">
                <a:solidFill>
                  <a:schemeClr val="tx1">
                    <a:lumMod val="75000"/>
                  </a:schemeClr>
                </a:solidFill>
              </a:rPr>
              <a:t>Due December 19</a:t>
            </a:r>
            <a:r>
              <a:rPr lang="en-US" baseline="30000" dirty="0" smtClean="0">
                <a:solidFill>
                  <a:schemeClr val="tx1">
                    <a:lumMod val="75000"/>
                  </a:schemeClr>
                </a:solidFill>
              </a:rPr>
              <a:t>th</a:t>
            </a:r>
            <a:r>
              <a:rPr lang="en-US" dirty="0" smtClean="0">
                <a:solidFill>
                  <a:schemeClr val="tx1">
                    <a:lumMod val="75000"/>
                  </a:schemeClr>
                </a:solidFill>
              </a:rPr>
              <a:t> by 8pm</a:t>
            </a:r>
            <a:endParaRPr lang="en-US" dirty="0">
              <a:solidFill>
                <a:schemeClr val="tx1">
                  <a:lumMod val="75000"/>
                </a:schemeClr>
              </a:solidFill>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Rectangle 2"/>
          <p:cNvSpPr/>
          <p:nvPr/>
        </p:nvSpPr>
        <p:spPr>
          <a:xfrm>
            <a:off x="1370012" y="1600200"/>
            <a:ext cx="9677400" cy="3693319"/>
          </a:xfrm>
          <a:prstGeom prst="rect">
            <a:avLst/>
          </a:prstGeom>
        </p:spPr>
        <p:txBody>
          <a:bodyPr wrap="square">
            <a:spAutoFit/>
          </a:bodyPr>
          <a:lstStyle/>
          <a:p>
            <a:r>
              <a:rPr lang="en-US" dirty="0" smtClean="0"/>
              <a:t>One </a:t>
            </a:r>
            <a:r>
              <a:rPr lang="en-US" dirty="0"/>
              <a:t>of the main aims of this course is to think about both how traditional modes of western education that center on  school and the classroom and about alternatives–learning that happens elsewhere, theories of education that challenge western hierarchies.  To that end this class has two main assignments:  a traditional single authored paper and a more experimental out-side the class group project.  In this latter project, students will craft their own theory of education and then put that theory into practice by designing and implementing alternative school or learning experiences outside the classroom and the traditional setting of school (meaning off-campus).  Like the paper assignment, this project involves several scaffolding exercises throughout the semester as a way to help your group think and plan this project thoroughly.</a:t>
            </a:r>
            <a:br>
              <a:rPr lang="en-US" dirty="0"/>
            </a:br>
            <a:r>
              <a:rPr lang="en-US" b="1" dirty="0"/>
              <a:t>Group Sizes</a:t>
            </a:r>
            <a:r>
              <a:rPr lang="en-US" dirty="0"/>
              <a:t>:  4-5 people.</a:t>
            </a:r>
            <a:br>
              <a:rPr lang="en-US" dirty="0"/>
            </a:br>
            <a:r>
              <a:rPr lang="en-US" dirty="0"/>
              <a:t> </a:t>
            </a:r>
            <a:br>
              <a:rPr lang="en-US" dirty="0"/>
            </a:br>
            <a:r>
              <a:rPr lang="en-US" dirty="0"/>
              <a:t/>
            </a:r>
            <a:br>
              <a:rPr lang="en-US" dirty="0"/>
            </a:br>
            <a:endParaRPr lang="en-US" dirty="0"/>
          </a:p>
        </p:txBody>
      </p:sp>
      <p:sp>
        <p:nvSpPr>
          <p:cNvPr id="5" name="Text Placeholder 2"/>
          <p:cNvSpPr txBox="1">
            <a:spLocks/>
          </p:cNvSpPr>
          <p:nvPr/>
        </p:nvSpPr>
        <p:spPr>
          <a:xfrm>
            <a:off x="1978025" y="4760119"/>
            <a:ext cx="8840787" cy="1676399"/>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a:lnSpc>
                <a:spcPct val="100000"/>
              </a:lnSpc>
            </a:pPr>
            <a:r>
              <a:rPr lang="en-US" sz="1600" b="1" dirty="0" smtClean="0"/>
              <a:t>Each Final Project Must Have:</a:t>
            </a:r>
            <a:r>
              <a:rPr lang="en-US" sz="1600" dirty="0" smtClean="0"/>
              <a:t/>
            </a:r>
            <a:br>
              <a:rPr lang="en-US" sz="1600" dirty="0" smtClean="0"/>
            </a:br>
            <a:r>
              <a:rPr lang="en-US" sz="1600" dirty="0" smtClean="0"/>
              <a:t>*Timely completion of all pre-project assignments</a:t>
            </a:r>
            <a:br>
              <a:rPr lang="en-US" sz="1600" dirty="0" smtClean="0"/>
            </a:br>
            <a:r>
              <a:rPr lang="en-US" sz="1600" dirty="0" smtClean="0"/>
              <a:t>*A 3-5 page write up [that discusses the group’s theory, objectives, methodology +rationale, description  of the actual schooling moment, results, and reflection of the results.]</a:t>
            </a:r>
            <a:br>
              <a:rPr lang="en-US" sz="1600" dirty="0" smtClean="0"/>
            </a:br>
            <a:r>
              <a:rPr lang="en-US" sz="1600" dirty="0" smtClean="0"/>
              <a:t>*Group meeting with professor</a:t>
            </a:r>
            <a:br>
              <a:rPr lang="en-US" sz="1600" dirty="0" smtClean="0"/>
            </a:br>
            <a:r>
              <a:rPr lang="en-US" sz="1600" dirty="0" smtClean="0"/>
              <a:t>*Presentation to the class</a:t>
            </a:r>
            <a:br>
              <a:rPr lang="en-US" sz="1600" dirty="0" smtClean="0"/>
            </a:br>
            <a:r>
              <a:rPr lang="en-US" sz="1600" dirty="0" smtClean="0"/>
              <a:t>*Visual and/or audio documentation of the alternative school taking place</a:t>
            </a:r>
            <a:endParaRPr lang="en-US" sz="16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Meeting with Professor 12/2</a:t>
            </a:r>
            <a:endParaRPr lang="en-US" dirty="0"/>
          </a:p>
        </p:txBody>
      </p:sp>
      <p:sp>
        <p:nvSpPr>
          <p:cNvPr id="5" name="Content Placeholder 4"/>
          <p:cNvSpPr>
            <a:spLocks noGrp="1"/>
          </p:cNvSpPr>
          <p:nvPr>
            <p:ph sz="half" idx="1"/>
          </p:nvPr>
        </p:nvSpPr>
        <p:spPr>
          <a:xfrm>
            <a:off x="1522413" y="1905000"/>
            <a:ext cx="4419599" cy="4800600"/>
          </a:xfrm>
        </p:spPr>
        <p:txBody>
          <a:bodyPr>
            <a:normAutofit fontScale="85000" lnSpcReduction="20000"/>
          </a:bodyPr>
          <a:lstStyle/>
          <a:p>
            <a:r>
              <a:rPr lang="en-US" dirty="0" smtClean="0"/>
              <a:t>Part of your project grade comes from your group meeting with the professor.</a:t>
            </a:r>
            <a:endParaRPr lang="en-US" dirty="0"/>
          </a:p>
          <a:p>
            <a:r>
              <a:rPr lang="en-US" dirty="0" smtClean="0"/>
              <a:t>The table to the right contains the time slot each group should plan to meet with the professor next Wednesday (in the normal class room)</a:t>
            </a:r>
            <a:endParaRPr lang="en-US" dirty="0"/>
          </a:p>
          <a:p>
            <a:r>
              <a:rPr lang="en-US" dirty="0" smtClean="0"/>
              <a:t>PLEASE plan to arrive five minutes early and be able to stay five minutes later so that transition between groups can go smoothly.</a:t>
            </a:r>
          </a:p>
          <a:p>
            <a:r>
              <a:rPr lang="en-US" dirty="0" smtClean="0"/>
              <a:t>In this meeting you should  be able to walk me through all the parts of your project.  You should also identify your group’s biggest questions/concerns.  Please bring any relevant materials.</a:t>
            </a:r>
          </a:p>
          <a:p>
            <a:endParaRPr lang="en-US" dirty="0" smtClean="0"/>
          </a:p>
          <a:p>
            <a:endParaRPr lang="en-US" dirty="0"/>
          </a:p>
        </p:txBody>
      </p:sp>
      <p:graphicFrame>
        <p:nvGraphicFramePr>
          <p:cNvPr id="4" name="Content Placeholder 3" descr="Sample table with 3 columns, 4 rows" title="Table"/>
          <p:cNvGraphicFramePr>
            <a:graphicFrameLocks noGrp="1"/>
          </p:cNvGraphicFramePr>
          <p:nvPr>
            <p:ph sz="half" idx="2"/>
            <p:extLst>
              <p:ext uri="{D42A27DB-BD31-4B8C-83A1-F6EECF244321}">
                <p14:modId xmlns:p14="http://schemas.microsoft.com/office/powerpoint/2010/main" val="10785945"/>
              </p:ext>
            </p:extLst>
          </p:nvPr>
        </p:nvGraphicFramePr>
        <p:xfrm>
          <a:off x="6475412" y="1904999"/>
          <a:ext cx="4876800" cy="4419600"/>
        </p:xfrm>
        <a:graphic>
          <a:graphicData uri="http://schemas.openxmlformats.org/drawingml/2006/table">
            <a:tbl>
              <a:tblPr firstRow="1" bandRow="1">
                <a:tableStyleId>{6E25E649-3F16-4E02-A733-19D2CDBF48F0}</a:tableStyleId>
              </a:tblPr>
              <a:tblGrid>
                <a:gridCol w="1625600"/>
                <a:gridCol w="1625600"/>
                <a:gridCol w="1625600"/>
              </a:tblGrid>
              <a:tr h="482600">
                <a:tc>
                  <a:txBody>
                    <a:bodyPr/>
                    <a:lstStyle/>
                    <a:p>
                      <a:endParaRPr lang="en-US" dirty="0"/>
                    </a:p>
                  </a:txBody>
                  <a:tcPr anchor="ctr"/>
                </a:tc>
                <a:tc>
                  <a:txBody>
                    <a:bodyPr/>
                    <a:lstStyle/>
                    <a:p>
                      <a:pPr algn="ctr"/>
                      <a:r>
                        <a:rPr lang="en-US" dirty="0" smtClean="0"/>
                        <a:t>Start</a:t>
                      </a:r>
                      <a:r>
                        <a:rPr lang="en-US" baseline="0" dirty="0" smtClean="0"/>
                        <a:t> Time</a:t>
                      </a:r>
                      <a:endParaRPr lang="en-US" dirty="0"/>
                    </a:p>
                  </a:txBody>
                  <a:tcPr anchor="ctr"/>
                </a:tc>
                <a:tc>
                  <a:txBody>
                    <a:bodyPr/>
                    <a:lstStyle/>
                    <a:p>
                      <a:pPr algn="ctr"/>
                      <a:r>
                        <a:rPr lang="en-US" dirty="0" smtClean="0"/>
                        <a:t>End Time</a:t>
                      </a:r>
                      <a:endParaRPr lang="en-US" dirty="0"/>
                    </a:p>
                  </a:txBody>
                  <a:tcPr anchor="ctr"/>
                </a:tc>
              </a:tr>
              <a:tr h="787400">
                <a:tc>
                  <a:txBody>
                    <a:bodyPr/>
                    <a:lstStyle/>
                    <a:p>
                      <a:r>
                        <a:rPr lang="en-US" dirty="0" err="1" smtClean="0"/>
                        <a:t>Belissa</a:t>
                      </a:r>
                      <a:endParaRPr lang="en-US" dirty="0"/>
                    </a:p>
                  </a:txBody>
                  <a:tcPr anchor="ctr"/>
                </a:tc>
                <a:tc>
                  <a:txBody>
                    <a:bodyPr/>
                    <a:lstStyle/>
                    <a:p>
                      <a:pPr algn="ctr"/>
                      <a:r>
                        <a:rPr lang="en-US" dirty="0" smtClean="0"/>
                        <a:t>12:25</a:t>
                      </a:r>
                      <a:endParaRPr lang="en-US" dirty="0"/>
                    </a:p>
                  </a:txBody>
                  <a:tcPr anchor="ctr"/>
                </a:tc>
                <a:tc>
                  <a:txBody>
                    <a:bodyPr/>
                    <a:lstStyle/>
                    <a:p>
                      <a:pPr algn="ctr"/>
                      <a:r>
                        <a:rPr lang="en-US" dirty="0" smtClean="0"/>
                        <a:t>12:45</a:t>
                      </a:r>
                      <a:endParaRPr lang="en-US" dirty="0"/>
                    </a:p>
                  </a:txBody>
                  <a:tcPr anchor="ctr"/>
                </a:tc>
              </a:tr>
              <a:tr h="787400">
                <a:tc>
                  <a:txBody>
                    <a:bodyPr/>
                    <a:lstStyle/>
                    <a:p>
                      <a:r>
                        <a:rPr lang="en-US" dirty="0" smtClean="0"/>
                        <a:t>MD</a:t>
                      </a:r>
                      <a:endParaRPr lang="en-US" dirty="0"/>
                    </a:p>
                  </a:txBody>
                  <a:tcPr anchor="ctr"/>
                </a:tc>
                <a:tc>
                  <a:txBody>
                    <a:bodyPr/>
                    <a:lstStyle/>
                    <a:p>
                      <a:pPr algn="ctr"/>
                      <a:r>
                        <a:rPr lang="en-US" dirty="0" smtClean="0"/>
                        <a:t>12:45</a:t>
                      </a:r>
                      <a:endParaRPr lang="en-US" dirty="0"/>
                    </a:p>
                  </a:txBody>
                  <a:tcPr anchor="ctr"/>
                </a:tc>
                <a:tc>
                  <a:txBody>
                    <a:bodyPr/>
                    <a:lstStyle/>
                    <a:p>
                      <a:pPr algn="ctr"/>
                      <a:r>
                        <a:rPr lang="en-US" dirty="0" smtClean="0"/>
                        <a:t>1:05</a:t>
                      </a:r>
                      <a:endParaRPr lang="en-US" dirty="0"/>
                    </a:p>
                  </a:txBody>
                  <a:tcPr anchor="ctr"/>
                </a:tc>
              </a:tr>
              <a:tr h="787400">
                <a:tc>
                  <a:txBody>
                    <a:bodyPr/>
                    <a:lstStyle/>
                    <a:p>
                      <a:r>
                        <a:rPr lang="en-US" dirty="0" err="1" smtClean="0"/>
                        <a:t>Ronghui</a:t>
                      </a:r>
                      <a:endParaRPr lang="en-US" dirty="0"/>
                    </a:p>
                  </a:txBody>
                  <a:tcPr anchor="ctr"/>
                </a:tc>
                <a:tc>
                  <a:txBody>
                    <a:bodyPr/>
                    <a:lstStyle/>
                    <a:p>
                      <a:pPr algn="ctr"/>
                      <a:r>
                        <a:rPr lang="en-US" dirty="0" smtClean="0"/>
                        <a:t>1:o5</a:t>
                      </a:r>
                      <a:endParaRPr lang="en-US" dirty="0"/>
                    </a:p>
                  </a:txBody>
                  <a:tcPr anchor="ctr"/>
                </a:tc>
                <a:tc>
                  <a:txBody>
                    <a:bodyPr/>
                    <a:lstStyle/>
                    <a:p>
                      <a:pPr algn="ctr"/>
                      <a:r>
                        <a:rPr lang="en-US" dirty="0" smtClean="0"/>
                        <a:t>1:25</a:t>
                      </a:r>
                    </a:p>
                  </a:txBody>
                  <a:tcPr anchor="ctr"/>
                </a:tc>
              </a:tr>
              <a:tr h="787400">
                <a:tc>
                  <a:txBody>
                    <a:bodyPr/>
                    <a:lstStyle/>
                    <a:p>
                      <a:r>
                        <a:rPr lang="en-US" dirty="0" smtClean="0"/>
                        <a:t>Robert</a:t>
                      </a:r>
                      <a:endParaRPr lang="en-US" dirty="0"/>
                    </a:p>
                  </a:txBody>
                  <a:tcPr anchor="ctr"/>
                </a:tc>
                <a:tc>
                  <a:txBody>
                    <a:bodyPr/>
                    <a:lstStyle/>
                    <a:p>
                      <a:pPr algn="ctr"/>
                      <a:r>
                        <a:rPr lang="en-US" dirty="0" smtClean="0"/>
                        <a:t>1:25</a:t>
                      </a:r>
                      <a:endParaRPr lang="en-US" dirty="0"/>
                    </a:p>
                  </a:txBody>
                  <a:tcPr anchor="ctr"/>
                </a:tc>
                <a:tc>
                  <a:txBody>
                    <a:bodyPr/>
                    <a:lstStyle/>
                    <a:p>
                      <a:pPr algn="ctr"/>
                      <a:r>
                        <a:rPr lang="en-US" dirty="0" smtClean="0"/>
                        <a:t>1:45</a:t>
                      </a:r>
                    </a:p>
                  </a:txBody>
                  <a:tcPr anchor="ctr"/>
                </a:tc>
              </a:tr>
              <a:tr h="787400">
                <a:tc>
                  <a:txBody>
                    <a:bodyPr/>
                    <a:lstStyle/>
                    <a:p>
                      <a:r>
                        <a:rPr lang="en-US" dirty="0" err="1" smtClean="0"/>
                        <a:t>Farzana</a:t>
                      </a:r>
                      <a:endParaRPr lang="en-US" dirty="0"/>
                    </a:p>
                  </a:txBody>
                  <a:tcPr anchor="ctr"/>
                </a:tc>
                <a:tc>
                  <a:txBody>
                    <a:bodyPr/>
                    <a:lstStyle/>
                    <a:p>
                      <a:pPr algn="ctr"/>
                      <a:r>
                        <a:rPr lang="en-US" dirty="0" smtClean="0"/>
                        <a:t>1:45</a:t>
                      </a:r>
                      <a:endParaRPr lang="en-US" dirty="0"/>
                    </a:p>
                  </a:txBody>
                  <a:tcPr anchor="ctr"/>
                </a:tc>
                <a:tc>
                  <a:txBody>
                    <a:bodyPr/>
                    <a:lstStyle/>
                    <a:p>
                      <a:pPr algn="ctr"/>
                      <a:r>
                        <a:rPr lang="en-US" dirty="0" smtClean="0"/>
                        <a:t>2:o5</a:t>
                      </a:r>
                    </a:p>
                  </a:txBody>
                  <a:tcPr anchor="ctr"/>
                </a:tc>
              </a:tr>
            </a:tbl>
          </a:graphicData>
        </a:graphic>
      </p:graphicFrame>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Project Write Up</a:t>
            </a:r>
            <a:endParaRPr lang="en-US" dirty="0"/>
          </a:p>
        </p:txBody>
      </p:sp>
      <p:graphicFrame>
        <p:nvGraphicFramePr>
          <p:cNvPr id="4" name="Content Placeholder 3" descr="Vertical Bullet List" title="SmartArt"/>
          <p:cNvGraphicFramePr>
            <a:graphicFrameLocks noGrp="1"/>
          </p:cNvGraphicFramePr>
          <p:nvPr>
            <p:ph sz="half" idx="1"/>
            <p:extLst>
              <p:ext uri="{D42A27DB-BD31-4B8C-83A1-F6EECF244321}">
                <p14:modId xmlns:p14="http://schemas.microsoft.com/office/powerpoint/2010/main" val="605761135"/>
              </p:ext>
            </p:extLst>
          </p:nvPr>
        </p:nvGraphicFramePr>
        <p:xfrm>
          <a:off x="1522413" y="1905000"/>
          <a:ext cx="441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2"/>
          </p:nvPr>
        </p:nvSpPr>
        <p:spPr/>
        <p:txBody>
          <a:bodyPr>
            <a:normAutofit fontScale="85000" lnSpcReduction="10000"/>
          </a:bodyPr>
          <a:lstStyle/>
          <a:p>
            <a:r>
              <a:rPr lang="en-US" dirty="0" smtClean="0"/>
              <a:t>Your philosophy must include references to the course material, but it may also reference other cultural texts.</a:t>
            </a:r>
            <a:endParaRPr lang="en-US" dirty="0" smtClean="0"/>
          </a:p>
          <a:p>
            <a:r>
              <a:rPr lang="en-US" dirty="0" smtClean="0"/>
              <a:t>You should have 2-3 objectives for your ASM (these are the actions and results you ultimately want to see </a:t>
            </a:r>
            <a:r>
              <a:rPr lang="en-US" dirty="0" smtClean="0"/>
              <a:t>your ASM produce. You should explain how your objectives reflects your theory.</a:t>
            </a:r>
          </a:p>
          <a:p>
            <a:endParaRPr lang="en-US" dirty="0" smtClean="0"/>
          </a:p>
          <a:p>
            <a:r>
              <a:rPr lang="en-US" dirty="0" smtClean="0"/>
              <a:t>You methods must include an explanation of how the method helps achieve one of your objectives.</a:t>
            </a:r>
            <a:endParaRPr lang="en-US"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Write Up</a:t>
            </a:r>
            <a:endParaRPr lang="en-US" dirty="0"/>
          </a:p>
        </p:txBody>
      </p:sp>
      <p:sp>
        <p:nvSpPr>
          <p:cNvPr id="7" name="Rectangle 6"/>
          <p:cNvSpPr/>
          <p:nvPr/>
        </p:nvSpPr>
        <p:spPr>
          <a:xfrm>
            <a:off x="1293812" y="1521081"/>
            <a:ext cx="10432557" cy="5078313"/>
          </a:xfrm>
          <a:prstGeom prst="rect">
            <a:avLst/>
          </a:prstGeom>
        </p:spPr>
        <p:txBody>
          <a:bodyPr wrap="square">
            <a:spAutoFit/>
          </a:bodyPr>
          <a:lstStyle/>
          <a:p>
            <a:pPr fontAlgn="base"/>
            <a:r>
              <a:rPr lang="en-US" dirty="0">
                <a:latin typeface="Lato"/>
              </a:rPr>
              <a:t>You should make this draft as complete and as clean as possible.</a:t>
            </a:r>
          </a:p>
          <a:p>
            <a:pPr fontAlgn="base"/>
            <a:r>
              <a:rPr lang="en-US" dirty="0">
                <a:latin typeface="Lato"/>
              </a:rPr>
              <a:t>However you may still be working on the actual implementation of the alternative school, so you might not have much to say in the description of the moment and the results and reflection part.</a:t>
            </a:r>
          </a:p>
          <a:p>
            <a:pPr fontAlgn="base"/>
            <a:r>
              <a:rPr lang="en-US" dirty="0">
                <a:latin typeface="Lato"/>
              </a:rPr>
              <a:t>You should be able to at least have a draft of</a:t>
            </a:r>
          </a:p>
          <a:p>
            <a:pPr fontAlgn="base"/>
            <a:r>
              <a:rPr lang="en-US" dirty="0">
                <a:latin typeface="Lato"/>
              </a:rPr>
              <a:t>1) your group’s guiding theory</a:t>
            </a:r>
          </a:p>
          <a:p>
            <a:pPr fontAlgn="base"/>
            <a:r>
              <a:rPr lang="en-US" dirty="0">
                <a:latin typeface="Lato"/>
              </a:rPr>
              <a:t>2) your group’s three primary objectives</a:t>
            </a:r>
          </a:p>
          <a:p>
            <a:pPr fontAlgn="base"/>
            <a:r>
              <a:rPr lang="en-US" dirty="0">
                <a:latin typeface="Lato"/>
              </a:rPr>
              <a:t>3) your methods and a rationale for how the methods reflect your objectives</a:t>
            </a:r>
          </a:p>
          <a:p>
            <a:pPr fontAlgn="base"/>
            <a:r>
              <a:rPr lang="en-US" dirty="0">
                <a:latin typeface="Lato"/>
              </a:rPr>
              <a:t>4) and some discussion about how you think  you might be able to assess whether or not your objectives are met and your audience participates and/or receives as you were hoping they would.</a:t>
            </a:r>
          </a:p>
          <a:p>
            <a:pPr fontAlgn="base"/>
            <a:r>
              <a:rPr lang="en-US" dirty="0">
                <a:latin typeface="Lato"/>
              </a:rPr>
              <a:t> </a:t>
            </a:r>
          </a:p>
          <a:p>
            <a:pPr fontAlgn="base"/>
            <a:r>
              <a:rPr lang="en-US" sz="1600" b="1" u="sng" dirty="0">
                <a:latin typeface="inherit"/>
              </a:rPr>
              <a:t>Assignment Grade</a:t>
            </a:r>
            <a:endParaRPr lang="en-US" sz="1600" dirty="0">
              <a:latin typeface="Lato"/>
            </a:endParaRPr>
          </a:p>
          <a:p>
            <a:pPr fontAlgn="base"/>
            <a:r>
              <a:rPr lang="en-US" sz="1600" dirty="0">
                <a:latin typeface="Lato"/>
              </a:rPr>
              <a:t>You will receive a provisional grade based on:</a:t>
            </a:r>
          </a:p>
          <a:p>
            <a:pPr fontAlgn="base"/>
            <a:r>
              <a:rPr lang="en-US" sz="1600" dirty="0">
                <a:latin typeface="Lato"/>
              </a:rPr>
              <a:t>1) Timely completion</a:t>
            </a:r>
          </a:p>
          <a:p>
            <a:pPr fontAlgn="base"/>
            <a:r>
              <a:rPr lang="en-US" sz="1600" dirty="0">
                <a:latin typeface="Lato"/>
              </a:rPr>
              <a:t>2) you address each of the four must include sections</a:t>
            </a:r>
          </a:p>
          <a:p>
            <a:pPr fontAlgn="base"/>
            <a:r>
              <a:rPr lang="en-US" sz="1600" dirty="0">
                <a:latin typeface="Lato"/>
              </a:rPr>
              <a:t>3) how well you articulate your theory and reference any relevant thinkers</a:t>
            </a:r>
          </a:p>
          <a:p>
            <a:pPr fontAlgn="base"/>
            <a:r>
              <a:rPr lang="en-US" sz="1600" dirty="0">
                <a:latin typeface="Lato"/>
              </a:rPr>
              <a:t>4) how well you connect your objectives to your theory.</a:t>
            </a:r>
          </a:p>
          <a:p>
            <a:pPr fontAlgn="base"/>
            <a:r>
              <a:rPr lang="en-US" sz="1600" dirty="0">
                <a:latin typeface="Lato"/>
              </a:rPr>
              <a:t>5) how well you explain your methods in relationship to your objectives.</a:t>
            </a:r>
          </a:p>
          <a:p>
            <a:pPr fontAlgn="base"/>
            <a:r>
              <a:rPr lang="en-US" sz="1600" dirty="0">
                <a:latin typeface="Lato"/>
              </a:rPr>
              <a:t>[I will give you a grade for each of these five areas and average the grade.  Note timely completion is a matter of an A or an F, so it either helps or hurts.]</a:t>
            </a:r>
            <a:endParaRPr lang="en-US" sz="1600" b="0" i="0" dirty="0">
              <a:effectLst/>
              <a:latin typeface="Lato"/>
            </a:endParaRP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448</Words>
  <Application>Microsoft Office PowerPoint</Application>
  <PresentationFormat>Custom</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Consolas</vt:lpstr>
      <vt:lpstr>Corbel</vt:lpstr>
      <vt:lpstr>inherit</vt:lpstr>
      <vt:lpstr>Lato</vt:lpstr>
      <vt:lpstr>Chalkboard 16x9</vt:lpstr>
      <vt:lpstr>End of Semester Notes</vt:lpstr>
      <vt:lpstr>Due Dates</vt:lpstr>
      <vt:lpstr>Project</vt:lpstr>
      <vt:lpstr>Group Meeting with Professor 12/2</vt:lpstr>
      <vt:lpstr>Your Project Write Up</vt:lpstr>
      <vt:lpstr>Project Write Up</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2015-11-25T16:40:16Z</dcterms:created>
  <dcterms:modified xsi:type="dcterms:W3CDTF">2015-11-25T20:08:56Z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